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6"/>
  </p:notesMasterIdLst>
  <p:sldIdLst>
    <p:sldId id="256" r:id="rId2"/>
    <p:sldId id="257" r:id="rId3"/>
    <p:sldId id="260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  <p:sldId id="272" r:id="rId15"/>
    <p:sldId id="273" r:id="rId16"/>
    <p:sldId id="274" r:id="rId17"/>
    <p:sldId id="284" r:id="rId18"/>
    <p:sldId id="275" r:id="rId19"/>
    <p:sldId id="276" r:id="rId20"/>
    <p:sldId id="277" r:id="rId21"/>
    <p:sldId id="278" r:id="rId22"/>
    <p:sldId id="279" r:id="rId23"/>
    <p:sldId id="280" r:id="rId24"/>
    <p:sldId id="281" r:id="rId25"/>
    <p:sldId id="282" r:id="rId26"/>
    <p:sldId id="295" r:id="rId27"/>
    <p:sldId id="296" r:id="rId28"/>
    <p:sldId id="297" r:id="rId29"/>
    <p:sldId id="293" r:id="rId30"/>
    <p:sldId id="285" r:id="rId31"/>
    <p:sldId id="298" r:id="rId32"/>
    <p:sldId id="283" r:id="rId33"/>
    <p:sldId id="303" r:id="rId34"/>
    <p:sldId id="302" r:id="rId35"/>
    <p:sldId id="304" r:id="rId36"/>
    <p:sldId id="286" r:id="rId37"/>
    <p:sldId id="287" r:id="rId38"/>
    <p:sldId id="288" r:id="rId39"/>
    <p:sldId id="301" r:id="rId40"/>
    <p:sldId id="300" r:id="rId41"/>
    <p:sldId id="291" r:id="rId42"/>
    <p:sldId id="290" r:id="rId43"/>
    <p:sldId id="289" r:id="rId44"/>
    <p:sldId id="292" r:id="rId4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>
      <p:cViewPr varScale="1">
        <p:scale>
          <a:sx n="89" d="100"/>
          <a:sy n="89" d="100"/>
        </p:scale>
        <p:origin x="620" y="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172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A127789-C1D7-4BDD-94F9-85AEE8F1029A}" type="doc">
      <dgm:prSet loTypeId="urn:microsoft.com/office/officeart/2005/8/layout/arrow3" loCatId="relationship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IN"/>
        </a:p>
      </dgm:t>
    </dgm:pt>
    <dgm:pt modelId="{3BB0F8A3-7C43-4215-9E8D-933747F32ED3}">
      <dgm:prSet/>
      <dgm:spPr/>
      <dgm:t>
        <a:bodyPr/>
        <a:lstStyle/>
        <a:p>
          <a:pPr rtl="0"/>
          <a:r>
            <a:rPr lang="en-IN" b="1" dirty="0"/>
            <a:t>Each VM Requires its own resources</a:t>
          </a:r>
        </a:p>
        <a:p>
          <a:pPr rtl="0"/>
          <a:r>
            <a:rPr lang="en-IN" b="1" dirty="0"/>
            <a:t>You need more resources to run more VMs</a:t>
          </a:r>
        </a:p>
        <a:p>
          <a:pPr rtl="0"/>
          <a:r>
            <a:rPr lang="en-IN" b="1" dirty="0"/>
            <a:t>Application portability is not guaranteed</a:t>
          </a:r>
        </a:p>
        <a:p>
          <a:pPr rtl="0"/>
          <a:endParaRPr lang="en-IN" b="1" dirty="0"/>
        </a:p>
      </dgm:t>
    </dgm:pt>
    <dgm:pt modelId="{3C29B7B9-D836-4693-BF26-87C1DDE29CC9}" type="parTrans" cxnId="{717F03A7-5939-454B-BDDD-C553D73035D0}">
      <dgm:prSet/>
      <dgm:spPr/>
      <dgm:t>
        <a:bodyPr/>
        <a:lstStyle/>
        <a:p>
          <a:endParaRPr lang="en-IN"/>
        </a:p>
      </dgm:t>
    </dgm:pt>
    <dgm:pt modelId="{FD6662E3-EC08-406A-A9F2-F069F8B6D48B}" type="sibTrans" cxnId="{717F03A7-5939-454B-BDDD-C553D73035D0}">
      <dgm:prSet/>
      <dgm:spPr/>
      <dgm:t>
        <a:bodyPr/>
        <a:lstStyle/>
        <a:p>
          <a:endParaRPr lang="en-IN"/>
        </a:p>
      </dgm:t>
    </dgm:pt>
    <dgm:pt modelId="{389D21C4-8E27-4893-8CAF-42D41B6EFFF9}">
      <dgm:prSet/>
      <dgm:spPr/>
      <dgm:t>
        <a:bodyPr/>
        <a:lstStyle/>
        <a:p>
          <a:pPr rtl="0"/>
          <a:r>
            <a:rPr lang="en-IN" b="1" dirty="0"/>
            <a:t>Easier to Scale</a:t>
          </a:r>
        </a:p>
        <a:p>
          <a:pPr rtl="0"/>
          <a:r>
            <a:rPr lang="en-IN" b="1" dirty="0"/>
            <a:t>Better Resource Pooling</a:t>
          </a:r>
        </a:p>
        <a:p>
          <a:pPr rtl="0"/>
          <a:r>
            <a:rPr lang="en-IN" b="1" dirty="0"/>
            <a:t>Supported by Cloud Platforms</a:t>
          </a:r>
        </a:p>
      </dgm:t>
    </dgm:pt>
    <dgm:pt modelId="{A876E455-B636-4006-AC81-2810FCDC4BE1}" type="parTrans" cxnId="{9E351BE2-A936-4CBB-A12D-8D2FAC8C57F0}">
      <dgm:prSet/>
      <dgm:spPr/>
      <dgm:t>
        <a:bodyPr/>
        <a:lstStyle/>
        <a:p>
          <a:endParaRPr lang="en-IN"/>
        </a:p>
      </dgm:t>
    </dgm:pt>
    <dgm:pt modelId="{5CD1CED6-EB1E-4FC5-827F-EE02909D340A}" type="sibTrans" cxnId="{9E351BE2-A936-4CBB-A12D-8D2FAC8C57F0}">
      <dgm:prSet/>
      <dgm:spPr/>
      <dgm:t>
        <a:bodyPr/>
        <a:lstStyle/>
        <a:p>
          <a:endParaRPr lang="en-IN"/>
        </a:p>
      </dgm:t>
    </dgm:pt>
    <dgm:pt modelId="{F0314184-4AD1-4392-B6C2-426A77F85A65}" type="pres">
      <dgm:prSet presAssocID="{8A127789-C1D7-4BDD-94F9-85AEE8F1029A}" presName="compositeShape" presStyleCnt="0">
        <dgm:presLayoutVars>
          <dgm:chMax val="2"/>
          <dgm:dir/>
          <dgm:resizeHandles val="exact"/>
        </dgm:presLayoutVars>
      </dgm:prSet>
      <dgm:spPr/>
    </dgm:pt>
    <dgm:pt modelId="{510C5DCF-6615-4ED4-A356-87BC4C5CB699}" type="pres">
      <dgm:prSet presAssocID="{8A127789-C1D7-4BDD-94F9-85AEE8F1029A}" presName="divider" presStyleLbl="fgShp" presStyleIdx="0" presStyleCnt="1"/>
      <dgm:spPr/>
    </dgm:pt>
    <dgm:pt modelId="{148E76C0-7A33-41C7-96A6-A9C82CA6BA70}" type="pres">
      <dgm:prSet presAssocID="{3BB0F8A3-7C43-4215-9E8D-933747F32ED3}" presName="downArrow" presStyleLbl="node1" presStyleIdx="0" presStyleCnt="2"/>
      <dgm:spPr/>
    </dgm:pt>
    <dgm:pt modelId="{D3B5AFE8-C49C-4E30-851F-C4A6E46F76FE}" type="pres">
      <dgm:prSet presAssocID="{3BB0F8A3-7C43-4215-9E8D-933747F32ED3}" presName="downArrowText" presStyleLbl="revTx" presStyleIdx="0" presStyleCnt="2">
        <dgm:presLayoutVars>
          <dgm:bulletEnabled val="1"/>
        </dgm:presLayoutVars>
      </dgm:prSet>
      <dgm:spPr/>
    </dgm:pt>
    <dgm:pt modelId="{E1D95FFE-4ACD-4504-8557-39ACCFC227E0}" type="pres">
      <dgm:prSet presAssocID="{389D21C4-8E27-4893-8CAF-42D41B6EFFF9}" presName="upArrow" presStyleLbl="node1" presStyleIdx="1" presStyleCnt="2"/>
      <dgm:spPr/>
    </dgm:pt>
    <dgm:pt modelId="{0AB780A5-3EB8-4270-9B6C-B834060F6B32}" type="pres">
      <dgm:prSet presAssocID="{389D21C4-8E27-4893-8CAF-42D41B6EFFF9}" presName="upArrowText" presStyleLbl="revTx" presStyleIdx="1" presStyleCnt="2">
        <dgm:presLayoutVars>
          <dgm:bulletEnabled val="1"/>
        </dgm:presLayoutVars>
      </dgm:prSet>
      <dgm:spPr/>
    </dgm:pt>
  </dgm:ptLst>
  <dgm:cxnLst>
    <dgm:cxn modelId="{5D793E33-F2E7-458B-BA20-2544004F4C6D}" type="presOf" srcId="{389D21C4-8E27-4893-8CAF-42D41B6EFFF9}" destId="{0AB780A5-3EB8-4270-9B6C-B834060F6B32}" srcOrd="0" destOrd="0" presId="urn:microsoft.com/office/officeart/2005/8/layout/arrow3"/>
    <dgm:cxn modelId="{717F03A7-5939-454B-BDDD-C553D73035D0}" srcId="{8A127789-C1D7-4BDD-94F9-85AEE8F1029A}" destId="{3BB0F8A3-7C43-4215-9E8D-933747F32ED3}" srcOrd="0" destOrd="0" parTransId="{3C29B7B9-D836-4693-BF26-87C1DDE29CC9}" sibTransId="{FD6662E3-EC08-406A-A9F2-F069F8B6D48B}"/>
    <dgm:cxn modelId="{045208D4-7D1C-4D64-AC68-42B1D2A3D545}" type="presOf" srcId="{3BB0F8A3-7C43-4215-9E8D-933747F32ED3}" destId="{D3B5AFE8-C49C-4E30-851F-C4A6E46F76FE}" srcOrd="0" destOrd="0" presId="urn:microsoft.com/office/officeart/2005/8/layout/arrow3"/>
    <dgm:cxn modelId="{410237D7-7EC9-4BD4-BFA2-4BB953F127F6}" type="presOf" srcId="{8A127789-C1D7-4BDD-94F9-85AEE8F1029A}" destId="{F0314184-4AD1-4392-B6C2-426A77F85A65}" srcOrd="0" destOrd="0" presId="urn:microsoft.com/office/officeart/2005/8/layout/arrow3"/>
    <dgm:cxn modelId="{9E351BE2-A936-4CBB-A12D-8D2FAC8C57F0}" srcId="{8A127789-C1D7-4BDD-94F9-85AEE8F1029A}" destId="{389D21C4-8E27-4893-8CAF-42D41B6EFFF9}" srcOrd="1" destOrd="0" parTransId="{A876E455-B636-4006-AC81-2810FCDC4BE1}" sibTransId="{5CD1CED6-EB1E-4FC5-827F-EE02909D340A}"/>
    <dgm:cxn modelId="{959C7F4D-09B7-4A49-8DEC-0605853E4D40}" type="presParOf" srcId="{F0314184-4AD1-4392-B6C2-426A77F85A65}" destId="{510C5DCF-6615-4ED4-A356-87BC4C5CB699}" srcOrd="0" destOrd="0" presId="urn:microsoft.com/office/officeart/2005/8/layout/arrow3"/>
    <dgm:cxn modelId="{0AB74C04-6040-4C38-9973-7501586E0EC5}" type="presParOf" srcId="{F0314184-4AD1-4392-B6C2-426A77F85A65}" destId="{148E76C0-7A33-41C7-96A6-A9C82CA6BA70}" srcOrd="1" destOrd="0" presId="urn:microsoft.com/office/officeart/2005/8/layout/arrow3"/>
    <dgm:cxn modelId="{0898BE60-1D04-46EF-BE66-ADECEE0D513B}" type="presParOf" srcId="{F0314184-4AD1-4392-B6C2-426A77F85A65}" destId="{D3B5AFE8-C49C-4E30-851F-C4A6E46F76FE}" srcOrd="2" destOrd="0" presId="urn:microsoft.com/office/officeart/2005/8/layout/arrow3"/>
    <dgm:cxn modelId="{566193C2-6BF3-4919-8BDB-7B794EC2B9CE}" type="presParOf" srcId="{F0314184-4AD1-4392-B6C2-426A77F85A65}" destId="{E1D95FFE-4ACD-4504-8557-39ACCFC227E0}" srcOrd="3" destOrd="0" presId="urn:microsoft.com/office/officeart/2005/8/layout/arrow3"/>
    <dgm:cxn modelId="{C77AD7C4-855E-47BA-8B7F-1D8798AC8CB3}" type="presParOf" srcId="{F0314184-4AD1-4392-B6C2-426A77F85A65}" destId="{0AB780A5-3EB8-4270-9B6C-B834060F6B32}" srcOrd="4" destOrd="0" presId="urn:microsoft.com/office/officeart/2005/8/layout/arrow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0C5DCF-6615-4ED4-A356-87BC4C5CB699}">
      <dsp:nvSpPr>
        <dsp:cNvPr id="0" name=""/>
        <dsp:cNvSpPr/>
      </dsp:nvSpPr>
      <dsp:spPr>
        <a:xfrm rot="21300000">
          <a:off x="20771" y="1487024"/>
          <a:ext cx="6727209" cy="770366"/>
        </a:xfrm>
        <a:prstGeom prst="mathMinus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48E76C0-7A33-41C7-96A6-A9C82CA6BA70}">
      <dsp:nvSpPr>
        <dsp:cNvPr id="0" name=""/>
        <dsp:cNvSpPr/>
      </dsp:nvSpPr>
      <dsp:spPr>
        <a:xfrm>
          <a:off x="812250" y="187220"/>
          <a:ext cx="2030625" cy="1497766"/>
        </a:xfrm>
        <a:prstGeom prst="down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3B5AFE8-C49C-4E30-851F-C4A6E46F76FE}">
      <dsp:nvSpPr>
        <dsp:cNvPr id="0" name=""/>
        <dsp:cNvSpPr/>
      </dsp:nvSpPr>
      <dsp:spPr>
        <a:xfrm>
          <a:off x="3587438" y="0"/>
          <a:ext cx="2166000" cy="15726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/>
            <a:t>Each VM Requires its own resources</a:t>
          </a: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/>
            <a:t>You need more resources to run more VMs</a:t>
          </a: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/>
            <a:t>Application portability is not guaranteed</a:t>
          </a: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IN" sz="1200" b="1" kern="1200" dirty="0"/>
        </a:p>
      </dsp:txBody>
      <dsp:txXfrm>
        <a:off x="3587438" y="0"/>
        <a:ext cx="2166000" cy="1572654"/>
      </dsp:txXfrm>
    </dsp:sp>
    <dsp:sp modelId="{E1D95FFE-4ACD-4504-8557-39ACCFC227E0}">
      <dsp:nvSpPr>
        <dsp:cNvPr id="0" name=""/>
        <dsp:cNvSpPr/>
      </dsp:nvSpPr>
      <dsp:spPr>
        <a:xfrm>
          <a:off x="3925876" y="2059428"/>
          <a:ext cx="2030625" cy="1497766"/>
        </a:xfrm>
        <a:prstGeom prst="upArrow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AB780A5-3EB8-4270-9B6C-B834060F6B32}">
      <dsp:nvSpPr>
        <dsp:cNvPr id="0" name=""/>
        <dsp:cNvSpPr/>
      </dsp:nvSpPr>
      <dsp:spPr>
        <a:xfrm>
          <a:off x="1015312" y="2171761"/>
          <a:ext cx="2166000" cy="15726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85344" bIns="85344" numCol="1" spcCol="1270" anchor="ctr" anchorCtr="0">
          <a:noAutofit/>
        </a:bodyPr>
        <a:lstStyle/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/>
            <a:t>Easier to Scale</a:t>
          </a: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/>
            <a:t>Better Resource Pooling</a:t>
          </a:r>
        </a:p>
        <a:p>
          <a:pPr marL="0" lvl="0" indent="0" algn="ctr" defTabSz="533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200" b="1" kern="1200" dirty="0"/>
            <a:t>Supported by Cloud Platforms</a:t>
          </a:r>
        </a:p>
      </dsp:txBody>
      <dsp:txXfrm>
        <a:off x="1015312" y="2171761"/>
        <a:ext cx="2166000" cy="15726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3">
  <dgm:title val=""/>
  <dgm:desc val=""/>
  <dgm:catLst>
    <dgm:cat type="relationship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l" for="ch" forName="downArrow" refType="w" fact="0.1"/>
              <dgm:constr type="t" for="ch" forName="downArrow" refType="h" fact="0.05"/>
              <dgm:constr type="lOff" for="ch" forName="downArrow" refType="w" fact="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r" for="ch" forName="downArrowText" refType="w" fact="0.8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r" for="ch" forName="upArrow" refType="w" fact="0.9"/>
              <dgm:constr type="rOff" for="ch" forName="upArrow" refType="w" fact="-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l" for="ch" forName="upArrowText" refType="w" fact="0.15"/>
              <dgm:constr type="primFontSz" for="ch" ptType="node" op="equ" val="65"/>
            </dgm:constrLst>
          </dgm:if>
          <dgm:else name="Name4">
            <dgm:constrLst>
              <dgm:constr type="w" for="ch" forName="downArrow" refType="w" fact="0.4"/>
              <dgm:constr type="h" for="ch" forName="downArrow" refType="h" fact="0.8"/>
              <dgm:constr type="l" for="ch" forName="downArrow" refType="w" fact="0.02"/>
              <dgm:constr type="t" for="ch" forName="downArrow" refType="h" fact="0.05"/>
              <dgm:constr type="lOff" for="ch" forName="downArrow" refType="w" fact="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r" for="ch" forName="downArrowText" refType="w"/>
              <dgm:constr type="primFontSz" for="ch" ptType="node" op="equ" val="65"/>
            </dgm:constrLst>
          </dgm:else>
        </dgm:choose>
      </dgm:if>
      <dgm:else name="Name5">
        <dgm:choose name="Name6">
          <dgm:if name="Name7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r" for="ch" forName="downArrow" refType="w" fact="0.9"/>
              <dgm:constr type="t" for="ch" forName="downArrow" refType="h" fact="0.05"/>
              <dgm:constr type="rOff" for="ch" forName="downArrow" refType="w" fact="-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l" for="ch" forName="downArrowText" refType="w" fact="0.1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l" for="ch" forName="upArrow" refType="w" fact="0.1"/>
              <dgm:constr type="lOff" for="ch" forName="upArrow" refType="w" fact="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r" for="ch" forName="upArrowText" refType="w" fact="0.85"/>
              <dgm:constr type="primFontSz" for="ch" ptType="node" op="equ" val="65"/>
            </dgm:constrLst>
          </dgm:if>
          <dgm:else name="Name8">
            <dgm:constrLst>
              <dgm:constr type="w" for="ch" forName="downArrow" refType="w" fact="0.4"/>
              <dgm:constr type="h" for="ch" forName="downArrow" refType="h" fact="0.8"/>
              <dgm:constr type="r" for="ch" forName="downArrow" refType="w" fact="0.98"/>
              <dgm:constr type="t" for="ch" forName="downArrow" refType="h" fact="0.05"/>
              <dgm:constr type="rOff" for="ch" forName="downArrow" refType="w" fact="-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l" for="ch" forName="downArrowText"/>
              <dgm:constr type="primFontSz" for="ch" ptType="node" op="equ" val="65"/>
            </dgm:constrLst>
          </dgm:else>
        </dgm:choose>
      </dgm:else>
    </dgm:choose>
    <dgm:ruleLst/>
    <dgm:choose name="Name9">
      <dgm:if name="Name10" axis="ch" ptType="node" func="cnt" op="gte" val="2">
        <dgm:layoutNode name="divider" styleLbl="fgShp">
          <dgm:alg type="sp"/>
          <dgm:choose name="Name11">
            <dgm:if name="Name12" func="var" arg="dir" op="equ" val="norm">
              <dgm:shape xmlns:r="http://schemas.openxmlformats.org/officeDocument/2006/relationships" rot="-5" type="mathMinus" r:blip="">
                <dgm:adjLst/>
              </dgm:shape>
            </dgm:if>
            <dgm:else name="Name13">
              <dgm:shape xmlns:r="http://schemas.openxmlformats.org/officeDocument/2006/relationships" rot="5" type="mathMinus" r:blip="">
                <dgm:adjLst/>
              </dgm:shape>
            </dgm:else>
          </dgm:choose>
          <dgm:presOf/>
          <dgm:constrLst/>
          <dgm:ruleLst/>
        </dgm:layoutNode>
      </dgm:if>
      <dgm:else name="Name14"/>
    </dgm:choose>
    <dgm:forEach name="Name15" axis="ch" ptType="node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  <dgm:forEach name="Name16" axis="ch" ptType="node" st="2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303E57A-7EBD-4CA1-9AAD-6D34BF857253}" type="datetimeFigureOut">
              <a:rPr lang="en-IN" smtClean="0"/>
              <a:t>11-04-2019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E13DE0-7EB4-4F6E-8FD5-39FABDB1435C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52542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FB1D049E-E825-4FAC-940D-16E54A9B4F7C}" type="datetime1">
              <a:rPr lang="en-IN" smtClean="0"/>
              <a:t>11-04-2019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IN"/>
              <a:t>www.loves.cloud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7236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12DC1A18-E372-409D-BED0-E3E9A900FC0D}" type="datetime1">
              <a:rPr lang="en-IN" smtClean="0"/>
              <a:t>11-04-2019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IN"/>
              <a:t>www.loves.cloud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BC2280B-EED4-47A1-8CDB-D69B7D12BA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596423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3"/>
            <a:ext cx="2057400" cy="329088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3"/>
            <a:ext cx="6019800" cy="329088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3879D4D1-BDA7-4263-A5FC-9EEA6996C45E}" type="datetime1">
              <a:rPr lang="en-IN" smtClean="0"/>
              <a:t>11-04-2019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IN"/>
              <a:t>www.loves.cloud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BC2280B-EED4-47A1-8CDB-D69B7D12BA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1858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6E25045A-B314-4AA9-8104-C721F290154A}" type="datetime1">
              <a:rPr lang="en-IN" smtClean="0"/>
              <a:t>11-04-2019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IN"/>
              <a:t>www.loves.cloud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BC2280B-EED4-47A1-8CDB-D69B7D12BA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19337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1E2FC98F-7A9C-4E69-93D1-F230B91653EE}" type="datetime1">
              <a:rPr lang="en-IN" smtClean="0"/>
              <a:t>11-04-2019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IN"/>
              <a:t>www.loves.cloud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BC2280B-EED4-47A1-8CDB-D69B7D12BA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674553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5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5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0D554768-623C-401D-AA54-1980B75CBA72}" type="datetime1">
              <a:rPr lang="en-IN" smtClean="0"/>
              <a:t>11-04-2019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IN"/>
              <a:t>www.loves.cloud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BC2280B-EED4-47A1-8CDB-D69B7D12BA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41695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3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3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9E4CE883-BBB1-4DA1-9395-0D6489A54828}" type="datetime1">
              <a:rPr lang="en-IN" smtClean="0"/>
              <a:t>11-04-2019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IN"/>
              <a:t>www.loves.cloud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BC2280B-EED4-47A1-8CDB-D69B7D12BA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771785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7DC42D1A-6CB9-4F76-9380-ECAA68DF04F1}" type="datetime1">
              <a:rPr lang="en-IN" smtClean="0"/>
              <a:t>11-04-2019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IN"/>
              <a:t>www.loves.cloud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BC2280B-EED4-47A1-8CDB-D69B7D12BA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3864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A6241A00-8323-4CD5-A632-D22A6BC460DD}" type="datetime1">
              <a:rPr lang="en-IN" smtClean="0"/>
              <a:t>11-04-2019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IN"/>
              <a:t>www.loves.cloud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BC2280B-EED4-47A1-8CDB-D69B7D12BA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51107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19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9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19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22B56216-5D12-445E-8977-DD99B1DC4DC5}" type="datetime1">
              <a:rPr lang="en-IN" smtClean="0"/>
              <a:t>11-04-2019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IN"/>
              <a:t>www.loves.cloud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BC2280B-EED4-47A1-8CDB-D69B7D12BA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48627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1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A02C7278-60DC-4DFB-973C-775B140425B0}" type="datetime1">
              <a:rPr lang="en-IN" smtClean="0"/>
              <a:t>11-04-2019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/>
          <a:lstStyle/>
          <a:p>
            <a:r>
              <a:rPr lang="en-IN"/>
              <a:t>www.loves.cloud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/>
          <a:lstStyle/>
          <a:p>
            <a:fld id="{DBC2280B-EED4-47A1-8CDB-D69B7D12BA91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153197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2264" y="4850643"/>
            <a:ext cx="2895600" cy="2053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IN" dirty="0">
                <a:solidFill>
                  <a:srgbClr val="0070C0"/>
                </a:solidFill>
              </a:rPr>
              <a:t>www.</a:t>
            </a:r>
            <a:r>
              <a:rPr lang="en-IN" dirty="0">
                <a:solidFill>
                  <a:srgbClr val="FF0000"/>
                </a:solidFill>
              </a:rPr>
              <a:t>loves</a:t>
            </a:r>
            <a:r>
              <a:rPr lang="en-IN" dirty="0">
                <a:solidFill>
                  <a:srgbClr val="0070C0"/>
                </a:solidFill>
              </a:rPr>
              <a:t>.cloud</a:t>
            </a:r>
          </a:p>
        </p:txBody>
      </p:sp>
    </p:spTree>
    <p:extLst>
      <p:ext uri="{BB962C8B-B14F-4D97-AF65-F5344CB8AC3E}">
        <p14:creationId xmlns:p14="http://schemas.microsoft.com/office/powerpoint/2010/main" val="3419710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engine/reference/commandline/rename/" TargetMode="External"/><Relationship Id="rId2" Type="http://schemas.openxmlformats.org/officeDocument/2006/relationships/hyperlink" Target="https://docs.docker.com/engine/reference/commandline/create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docker.com/engine/reference/commandline/rm" TargetMode="External"/><Relationship Id="rId4" Type="http://schemas.openxmlformats.org/officeDocument/2006/relationships/hyperlink" Target="https://docs.docker.com/engine/reference/commandline/run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docker.com/engine/reference/commandline/stop" TargetMode="External"/><Relationship Id="rId2" Type="http://schemas.openxmlformats.org/officeDocument/2006/relationships/hyperlink" Target="https://docs.docker.com/engine/reference/commandline/star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docker.com/engine/reference/commandline/attach" TargetMode="External"/><Relationship Id="rId5" Type="http://schemas.openxmlformats.org/officeDocument/2006/relationships/hyperlink" Target="https://docs.docker.com/engine/reference/commandline/wait" TargetMode="External"/><Relationship Id="rId4" Type="http://schemas.openxmlformats.org/officeDocument/2006/relationships/hyperlink" Target="https://docs.docker.com/engine/reference/commandline/restart" TargetMode="Externa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hyperlink" Target="https://docs.docker.com/engine/reference/commandline/cp" TargetMode="External"/><Relationship Id="rId3" Type="http://schemas.openxmlformats.org/officeDocument/2006/relationships/hyperlink" Target="https://docs.docker.com/engine/reference/commandline/logs" TargetMode="External"/><Relationship Id="rId7" Type="http://schemas.openxmlformats.org/officeDocument/2006/relationships/hyperlink" Target="https://docs.docker.com/engine/reference/commandline/stats" TargetMode="External"/><Relationship Id="rId2" Type="http://schemas.openxmlformats.org/officeDocument/2006/relationships/hyperlink" Target="https://docs.docker.com/engine/reference/commandline/p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cs.docker.com/engine/reference/commandline/top" TargetMode="External"/><Relationship Id="rId5" Type="http://schemas.openxmlformats.org/officeDocument/2006/relationships/hyperlink" Target="https://docs.docker.com/engine/reference/commandline/port" TargetMode="External"/><Relationship Id="rId4" Type="http://schemas.openxmlformats.org/officeDocument/2006/relationships/hyperlink" Target="https://docs.docker.com/engine/reference/commandline/inspect" TargetMode="Externa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" b="1" dirty="0"/>
              <a:t>Chapter 5 </a:t>
            </a:r>
            <a:br>
              <a:rPr lang="en" b="1" dirty="0"/>
            </a:br>
            <a:r>
              <a:rPr lang="en-IN" b="1" dirty="0"/>
              <a:t>Containerization with </a:t>
            </a:r>
            <a:r>
              <a:rPr lang="en-IN" b="1" dirty="0" err="1"/>
              <a:t>Docker</a:t>
            </a: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val="1929596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Containers AND VMs</a:t>
            </a:r>
          </a:p>
        </p:txBody>
      </p:sp>
      <p:pic>
        <p:nvPicPr>
          <p:cNvPr id="11266" name="Picture 2" descr="Image result for comapring containers and vm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666" y="1688926"/>
            <a:ext cx="8716823" cy="31510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267848" y="1137106"/>
            <a:ext cx="86764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IN" dirty="0"/>
              <a:t>Containers can run on standalone physical server and virtual machines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IN" dirty="0"/>
              <a:t>Provides tremendous flexibility for organizations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IN" dirty="0"/>
              <a:t>Deploy and manage apps</a:t>
            </a:r>
          </a:p>
        </p:txBody>
      </p:sp>
    </p:spTree>
    <p:extLst>
      <p:ext uri="{BB962C8B-B14F-4D97-AF65-F5344CB8AC3E}">
        <p14:creationId xmlns:p14="http://schemas.microsoft.com/office/powerpoint/2010/main" val="50486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</a:t>
            </a:r>
            <a:r>
              <a:rPr lang="en-IN" dirty="0" err="1"/>
              <a:t>Docker</a:t>
            </a:r>
            <a:r>
              <a:rPr lang="en-IN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059582"/>
            <a:ext cx="8229600" cy="3888432"/>
          </a:xfrm>
        </p:spPr>
        <p:txBody>
          <a:bodyPr>
            <a:normAutofit fontScale="85000" lnSpcReduction="20000"/>
          </a:bodyPr>
          <a:lstStyle/>
          <a:p>
            <a:pPr marL="0" indent="0" algn="ctr">
              <a:buNone/>
            </a:pPr>
            <a:r>
              <a:rPr lang="en-IN" b="1" dirty="0" err="1"/>
              <a:t>Docker</a:t>
            </a:r>
            <a:r>
              <a:rPr lang="en-IN" dirty="0"/>
              <a:t> is an open platform for developers and </a:t>
            </a:r>
            <a:r>
              <a:rPr lang="en-IN" dirty="0" err="1"/>
              <a:t>sysadmins</a:t>
            </a:r>
            <a:r>
              <a:rPr lang="en-IN" dirty="0"/>
              <a:t> to build, ship, and run distributed applications, whether on laptops, data centre VMs, or the cloud.</a:t>
            </a:r>
          </a:p>
          <a:p>
            <a:pPr marL="0" indent="0" algn="ctr">
              <a:buNone/>
            </a:pPr>
            <a:endParaRPr lang="en-IN" b="1" dirty="0"/>
          </a:p>
          <a:p>
            <a:pPr marL="0" indent="0" algn="ctr">
              <a:buNone/>
            </a:pPr>
            <a:r>
              <a:rPr lang="en-IN" dirty="0" err="1"/>
              <a:t>Docker</a:t>
            </a:r>
            <a:r>
              <a:rPr lang="en-IN" dirty="0"/>
              <a:t> is a technology to package an application and all its dependencies into a single, easily transportable container</a:t>
            </a:r>
          </a:p>
          <a:p>
            <a:pPr marL="0" indent="0" algn="ctr">
              <a:buNone/>
            </a:pPr>
            <a:endParaRPr lang="en-IN" dirty="0"/>
          </a:p>
          <a:p>
            <a:pPr marL="0" indent="0" algn="ctr">
              <a:buNone/>
            </a:pPr>
            <a:r>
              <a:rPr lang="en-IN" dirty="0"/>
              <a:t>Fixes the traditional “But it works on my machine” problem</a:t>
            </a:r>
          </a:p>
        </p:txBody>
      </p:sp>
    </p:spTree>
    <p:extLst>
      <p:ext uri="{BB962C8B-B14F-4D97-AF65-F5344CB8AC3E}">
        <p14:creationId xmlns:p14="http://schemas.microsoft.com/office/powerpoint/2010/main" val="7015892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Docker</a:t>
            </a:r>
            <a:r>
              <a:rPr lang="en-IN" dirty="0"/>
              <a:t> History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529" y="843558"/>
            <a:ext cx="8528271" cy="35978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542225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Docker</a:t>
            </a:r>
            <a:r>
              <a:rPr lang="en-IN" dirty="0"/>
              <a:t> Success Story</a:t>
            </a: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496" y="1221600"/>
            <a:ext cx="8999654" cy="23222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488964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Advantages of </a:t>
            </a:r>
            <a:r>
              <a:rPr lang="en-IN" dirty="0" err="1"/>
              <a:t>Docker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IN" dirty="0"/>
              <a:t>Consistency</a:t>
            </a:r>
          </a:p>
          <a:p>
            <a:pPr lvl="1"/>
            <a:r>
              <a:rPr lang="en-IN" dirty="0"/>
              <a:t>Write once, deploy anywhere</a:t>
            </a:r>
          </a:p>
          <a:p>
            <a:r>
              <a:rPr lang="en-IN" dirty="0"/>
              <a:t>A complete platform</a:t>
            </a:r>
          </a:p>
          <a:p>
            <a:pPr lvl="1"/>
            <a:r>
              <a:rPr lang="en-IN" dirty="0"/>
              <a:t>Manage entire lifecycle</a:t>
            </a:r>
          </a:p>
          <a:p>
            <a:pPr lvl="1"/>
            <a:r>
              <a:rPr lang="en-IN" dirty="0"/>
              <a:t>Base engine for containers</a:t>
            </a:r>
          </a:p>
          <a:p>
            <a:pPr lvl="1"/>
            <a:r>
              <a:rPr lang="en-IN" dirty="0"/>
              <a:t>Registry for image management</a:t>
            </a:r>
          </a:p>
          <a:p>
            <a:pPr lvl="1"/>
            <a:r>
              <a:rPr lang="en-IN" dirty="0"/>
              <a:t>Compose for orchestration</a:t>
            </a:r>
          </a:p>
          <a:p>
            <a:pPr lvl="1"/>
            <a:r>
              <a:rPr lang="en-IN" dirty="0"/>
              <a:t>Swarm for clustering</a:t>
            </a:r>
          </a:p>
          <a:p>
            <a:pPr lvl="1"/>
            <a:r>
              <a:rPr lang="en-IN" dirty="0"/>
              <a:t>Machine for provisioning</a:t>
            </a:r>
          </a:p>
        </p:txBody>
      </p:sp>
    </p:spTree>
    <p:extLst>
      <p:ext uri="{BB962C8B-B14F-4D97-AF65-F5344CB8AC3E}">
        <p14:creationId xmlns:p14="http://schemas.microsoft.com/office/powerpoint/2010/main" val="27303507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 Cases of </a:t>
            </a:r>
            <a:r>
              <a:rPr lang="en-IN" dirty="0" err="1"/>
              <a:t>Docker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Distributed Applications</a:t>
            </a:r>
          </a:p>
          <a:p>
            <a:r>
              <a:rPr lang="en-IN" dirty="0" err="1"/>
              <a:t>Microservices</a:t>
            </a:r>
            <a:endParaRPr lang="en-IN" dirty="0"/>
          </a:p>
          <a:p>
            <a:r>
              <a:rPr lang="en-IN" dirty="0"/>
              <a:t>Continuous Integration</a:t>
            </a:r>
          </a:p>
          <a:p>
            <a:r>
              <a:rPr lang="en-IN" dirty="0"/>
              <a:t>Continuous Deployment</a:t>
            </a:r>
          </a:p>
          <a:p>
            <a:r>
              <a:rPr lang="en-IN" dirty="0"/>
              <a:t>Setting up Development Environment</a:t>
            </a:r>
          </a:p>
          <a:p>
            <a:r>
              <a:rPr lang="en-IN" dirty="0"/>
              <a:t>Build, Ship and Run Any App, Anywhere</a:t>
            </a:r>
          </a:p>
        </p:txBody>
      </p:sp>
    </p:spTree>
    <p:extLst>
      <p:ext uri="{BB962C8B-B14F-4D97-AF65-F5344CB8AC3E}">
        <p14:creationId xmlns:p14="http://schemas.microsoft.com/office/powerpoint/2010/main" val="5142290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Docker – Lab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Run “Hello World” Docker Container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392181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57200" y="40314"/>
            <a:ext cx="8229600" cy="857250"/>
          </a:xfrm>
        </p:spPr>
        <p:txBody>
          <a:bodyPr/>
          <a:lstStyle/>
          <a:p>
            <a:r>
              <a:rPr lang="en-IN" dirty="0" err="1"/>
              <a:t>Docker</a:t>
            </a:r>
            <a:r>
              <a:rPr lang="en-IN" dirty="0"/>
              <a:t> Basics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803113"/>
            <a:ext cx="8926538" cy="4252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880574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33468"/>
            <a:ext cx="8229600" cy="857250"/>
          </a:xfrm>
        </p:spPr>
        <p:txBody>
          <a:bodyPr/>
          <a:lstStyle/>
          <a:p>
            <a:r>
              <a:rPr lang="en-IN" dirty="0" err="1"/>
              <a:t>Docker</a:t>
            </a:r>
            <a:r>
              <a:rPr lang="en-IN" dirty="0"/>
              <a:t> Architecture</a:t>
            </a:r>
          </a:p>
        </p:txBody>
      </p:sp>
      <p:sp>
        <p:nvSpPr>
          <p:cNvPr id="4" name="AutoShape 4" descr="Docker Architecture Diagram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AutoShape 6" descr="Docker Architecture Diagram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AutoShape 8" descr="Docker Architecture Diagram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2058" name="Picture 10" descr="Docker Architecture 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657" y="2355726"/>
            <a:ext cx="6162675" cy="2600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07976" y="843558"/>
            <a:ext cx="858450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IN" sz="1600" dirty="0" err="1"/>
              <a:t>Docker</a:t>
            </a:r>
            <a:r>
              <a:rPr lang="en-IN" sz="1600" dirty="0"/>
              <a:t> uses a client-server architecture.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IN" sz="1600" dirty="0"/>
              <a:t>The </a:t>
            </a:r>
            <a:r>
              <a:rPr lang="en-IN" sz="1600" dirty="0" err="1"/>
              <a:t>Docker</a:t>
            </a:r>
            <a:r>
              <a:rPr lang="en-IN" sz="1600" dirty="0"/>
              <a:t> </a:t>
            </a:r>
            <a:r>
              <a:rPr lang="en-IN" sz="1600" i="1" dirty="0"/>
              <a:t>client </a:t>
            </a:r>
            <a:r>
              <a:rPr lang="en-IN" sz="1600" dirty="0"/>
              <a:t>talks to the </a:t>
            </a:r>
            <a:r>
              <a:rPr lang="en-IN" sz="1600" dirty="0" err="1"/>
              <a:t>Docker</a:t>
            </a:r>
            <a:r>
              <a:rPr lang="en-IN" sz="1600" dirty="0"/>
              <a:t> </a:t>
            </a:r>
            <a:r>
              <a:rPr lang="en-IN" sz="1600" i="1" dirty="0"/>
              <a:t>daemon</a:t>
            </a:r>
            <a:r>
              <a:rPr lang="en-IN" sz="1600" dirty="0"/>
              <a:t>, which does the heavy lifting of building, running, and distributing your </a:t>
            </a:r>
            <a:r>
              <a:rPr lang="en-IN" sz="1600" dirty="0" err="1"/>
              <a:t>Docker</a:t>
            </a:r>
            <a:r>
              <a:rPr lang="en-IN" sz="1600" dirty="0"/>
              <a:t> containers.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IN" sz="1600" dirty="0"/>
              <a:t>The </a:t>
            </a:r>
            <a:r>
              <a:rPr lang="en-IN" sz="1600" dirty="0" err="1"/>
              <a:t>Docker</a:t>
            </a:r>
            <a:r>
              <a:rPr lang="en-IN" sz="1600" dirty="0"/>
              <a:t> client and daemon </a:t>
            </a:r>
            <a:r>
              <a:rPr lang="en-IN" sz="1600" i="1" dirty="0"/>
              <a:t>can</a:t>
            </a:r>
            <a:r>
              <a:rPr lang="en-IN" sz="1600" dirty="0"/>
              <a:t> run on the same system, or you can connect a </a:t>
            </a:r>
            <a:r>
              <a:rPr lang="en-IN" sz="1600" dirty="0" err="1"/>
              <a:t>Docker</a:t>
            </a:r>
            <a:r>
              <a:rPr lang="en-IN" sz="1600" dirty="0"/>
              <a:t> client to a remote </a:t>
            </a:r>
            <a:r>
              <a:rPr lang="en-IN" sz="1600" dirty="0" err="1"/>
              <a:t>Docker</a:t>
            </a:r>
            <a:r>
              <a:rPr lang="en-IN" sz="1600" dirty="0"/>
              <a:t> daemon. 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IN" sz="1600" dirty="0"/>
              <a:t>The </a:t>
            </a:r>
            <a:r>
              <a:rPr lang="en-IN" sz="1600" dirty="0" err="1"/>
              <a:t>Docker</a:t>
            </a:r>
            <a:r>
              <a:rPr lang="en-IN" sz="1600" dirty="0"/>
              <a:t> client and daemon communicate using a REST API, over UNIX sockets or a network interface.</a:t>
            </a:r>
          </a:p>
        </p:txBody>
      </p:sp>
    </p:spTree>
    <p:extLst>
      <p:ext uri="{BB962C8B-B14F-4D97-AF65-F5344CB8AC3E}">
        <p14:creationId xmlns:p14="http://schemas.microsoft.com/office/powerpoint/2010/main" val="38647861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Docker</a:t>
            </a:r>
            <a:r>
              <a:rPr lang="en-IN" dirty="0"/>
              <a:t> Daemon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9552" y="1329612"/>
            <a:ext cx="84249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IN" dirty="0"/>
              <a:t>The </a:t>
            </a:r>
            <a:r>
              <a:rPr lang="en-IN" dirty="0" err="1"/>
              <a:t>Docker</a:t>
            </a:r>
            <a:r>
              <a:rPr lang="en-IN" dirty="0"/>
              <a:t> daemon listens for </a:t>
            </a:r>
            <a:r>
              <a:rPr lang="en-IN" dirty="0" err="1"/>
              <a:t>Docker</a:t>
            </a:r>
            <a:r>
              <a:rPr lang="en-IN" dirty="0"/>
              <a:t> API requests </a:t>
            </a:r>
          </a:p>
          <a:p>
            <a:pPr marL="285750" indent="-285750">
              <a:buFont typeface="Arial" pitchFamily="34" charset="0"/>
              <a:buChar char="•"/>
            </a:pPr>
            <a:endParaRPr lang="en-IN" dirty="0"/>
          </a:p>
          <a:p>
            <a:pPr marL="285750" indent="-285750">
              <a:buFont typeface="Arial" pitchFamily="34" charset="0"/>
              <a:buChar char="•"/>
            </a:pPr>
            <a:r>
              <a:rPr lang="en-IN" dirty="0"/>
              <a:t>It manages </a:t>
            </a:r>
            <a:r>
              <a:rPr lang="en-IN" dirty="0" err="1"/>
              <a:t>Docker</a:t>
            </a:r>
            <a:r>
              <a:rPr lang="en-IN" dirty="0"/>
              <a:t> objects such as images, containers, networks, and volumes</a:t>
            </a:r>
          </a:p>
          <a:p>
            <a:pPr marL="285750" indent="-285750">
              <a:buFont typeface="Arial" pitchFamily="34" charset="0"/>
              <a:buChar char="•"/>
            </a:pPr>
            <a:endParaRPr lang="en-IN" dirty="0"/>
          </a:p>
          <a:p>
            <a:pPr marL="285750" indent="-285750">
              <a:buFont typeface="Arial" pitchFamily="34" charset="0"/>
              <a:buChar char="•"/>
            </a:pPr>
            <a:r>
              <a:rPr lang="en-IN" dirty="0"/>
              <a:t>A daemon can also communicate with other daemons to manage </a:t>
            </a:r>
            <a:r>
              <a:rPr lang="en-IN" dirty="0" err="1"/>
              <a:t>Docker</a:t>
            </a:r>
            <a:r>
              <a:rPr lang="en-IN" dirty="0"/>
              <a:t> services.</a:t>
            </a:r>
          </a:p>
        </p:txBody>
      </p:sp>
    </p:spTree>
    <p:extLst>
      <p:ext uri="{BB962C8B-B14F-4D97-AF65-F5344CB8AC3E}">
        <p14:creationId xmlns:p14="http://schemas.microsoft.com/office/powerpoint/2010/main" val="28838133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sz="4000" dirty="0"/>
              <a:t>Learning 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sz="2400" dirty="0"/>
              <a:t>Overview of Docker</a:t>
            </a:r>
          </a:p>
          <a:p>
            <a:r>
              <a:rPr lang="en-IN" sz="2400" dirty="0"/>
              <a:t>Docker Architecture</a:t>
            </a:r>
          </a:p>
          <a:p>
            <a:r>
              <a:rPr lang="en-IN" sz="2400" dirty="0"/>
              <a:t>Container &amp; Images</a:t>
            </a:r>
          </a:p>
          <a:p>
            <a:r>
              <a:rPr lang="en-IN" sz="2400" dirty="0" err="1"/>
              <a:t>Docker</a:t>
            </a:r>
            <a:r>
              <a:rPr lang="en-IN" sz="2400" dirty="0"/>
              <a:t> Hub</a:t>
            </a:r>
          </a:p>
          <a:p>
            <a:r>
              <a:rPr lang="en-IN" sz="2400" dirty="0" err="1"/>
              <a:t>Docker</a:t>
            </a:r>
            <a:r>
              <a:rPr lang="en-IN" sz="2400" dirty="0"/>
              <a:t> Best Practices</a:t>
            </a:r>
          </a:p>
        </p:txBody>
      </p:sp>
    </p:spTree>
    <p:extLst>
      <p:ext uri="{BB962C8B-B14F-4D97-AF65-F5344CB8AC3E}">
        <p14:creationId xmlns:p14="http://schemas.microsoft.com/office/powerpoint/2010/main" val="14280274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Docker</a:t>
            </a:r>
            <a:r>
              <a:rPr lang="en-IN" dirty="0"/>
              <a:t> Client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9552" y="1329612"/>
            <a:ext cx="84249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IN" dirty="0"/>
              <a:t>The </a:t>
            </a:r>
            <a:r>
              <a:rPr lang="en-IN" dirty="0" err="1"/>
              <a:t>Docker</a:t>
            </a:r>
            <a:r>
              <a:rPr lang="en-IN" dirty="0"/>
              <a:t> client is the primary way that many </a:t>
            </a:r>
            <a:r>
              <a:rPr lang="en-IN" dirty="0" err="1"/>
              <a:t>Docker</a:t>
            </a:r>
            <a:r>
              <a:rPr lang="en-IN" dirty="0"/>
              <a:t> users interact with </a:t>
            </a:r>
            <a:r>
              <a:rPr lang="en-IN" dirty="0" err="1"/>
              <a:t>Docker</a:t>
            </a:r>
            <a:endParaRPr lang="en-IN" dirty="0"/>
          </a:p>
          <a:p>
            <a:pPr marL="285750" indent="-285750">
              <a:buFont typeface="Arial" pitchFamily="34" charset="0"/>
              <a:buChar char="•"/>
            </a:pPr>
            <a:endParaRPr lang="en-IN" dirty="0"/>
          </a:p>
          <a:p>
            <a:pPr marL="285750" indent="-285750">
              <a:buFont typeface="Arial" pitchFamily="34" charset="0"/>
              <a:buChar char="•"/>
            </a:pPr>
            <a:r>
              <a:rPr lang="en-IN" dirty="0"/>
              <a:t>When we use commands such as </a:t>
            </a:r>
            <a:r>
              <a:rPr lang="en-IN" dirty="0" err="1"/>
              <a:t>docker</a:t>
            </a:r>
            <a:r>
              <a:rPr lang="en-IN" dirty="0"/>
              <a:t> run, the client sends these commands to </a:t>
            </a:r>
            <a:r>
              <a:rPr lang="en-IN" dirty="0" err="1"/>
              <a:t>docker</a:t>
            </a:r>
            <a:r>
              <a:rPr lang="en-IN" dirty="0"/>
              <a:t> daemon, which carries them out </a:t>
            </a:r>
          </a:p>
          <a:p>
            <a:pPr marL="285750" indent="-285750">
              <a:buFont typeface="Arial" pitchFamily="34" charset="0"/>
              <a:buChar char="•"/>
            </a:pPr>
            <a:endParaRPr lang="en-IN" dirty="0"/>
          </a:p>
          <a:p>
            <a:pPr marL="285750" indent="-285750">
              <a:buFont typeface="Arial" pitchFamily="34" charset="0"/>
              <a:buChar char="•"/>
            </a:pPr>
            <a:r>
              <a:rPr lang="en-IN" dirty="0"/>
              <a:t>The </a:t>
            </a:r>
            <a:r>
              <a:rPr lang="en-IN" dirty="0" err="1"/>
              <a:t>docker</a:t>
            </a:r>
            <a:r>
              <a:rPr lang="en-IN" dirty="0"/>
              <a:t> command uses the </a:t>
            </a:r>
            <a:r>
              <a:rPr lang="en-IN" dirty="0" err="1"/>
              <a:t>Docker</a:t>
            </a:r>
            <a:r>
              <a:rPr lang="en-IN" dirty="0"/>
              <a:t> API</a:t>
            </a:r>
          </a:p>
          <a:p>
            <a:pPr marL="285750" indent="-285750">
              <a:buFont typeface="Arial" pitchFamily="34" charset="0"/>
              <a:buChar char="•"/>
            </a:pPr>
            <a:endParaRPr lang="en-IN" dirty="0"/>
          </a:p>
          <a:p>
            <a:pPr marL="285750" indent="-285750">
              <a:buFont typeface="Arial" pitchFamily="34" charset="0"/>
              <a:buChar char="•"/>
            </a:pPr>
            <a:r>
              <a:rPr lang="en-IN" dirty="0"/>
              <a:t>The </a:t>
            </a:r>
            <a:r>
              <a:rPr lang="en-IN" dirty="0" err="1"/>
              <a:t>Docker</a:t>
            </a:r>
            <a:r>
              <a:rPr lang="en-IN" dirty="0"/>
              <a:t> client can communicate with more than one daemon</a:t>
            </a:r>
          </a:p>
        </p:txBody>
      </p:sp>
    </p:spTree>
    <p:extLst>
      <p:ext uri="{BB962C8B-B14F-4D97-AF65-F5344CB8AC3E}">
        <p14:creationId xmlns:p14="http://schemas.microsoft.com/office/powerpoint/2010/main" val="13284445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Docker</a:t>
            </a:r>
            <a:r>
              <a:rPr lang="en-IN" dirty="0"/>
              <a:t> Registries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9552" y="966663"/>
            <a:ext cx="842493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IN" dirty="0"/>
              <a:t>A </a:t>
            </a:r>
            <a:r>
              <a:rPr lang="en-IN" dirty="0" err="1"/>
              <a:t>Docker</a:t>
            </a:r>
            <a:r>
              <a:rPr lang="en-IN" dirty="0"/>
              <a:t> </a:t>
            </a:r>
            <a:r>
              <a:rPr lang="en-IN" i="1" dirty="0"/>
              <a:t>registry</a:t>
            </a:r>
            <a:r>
              <a:rPr lang="en-IN" dirty="0"/>
              <a:t> stores </a:t>
            </a:r>
            <a:r>
              <a:rPr lang="en-IN" dirty="0" err="1"/>
              <a:t>Docker</a:t>
            </a:r>
            <a:r>
              <a:rPr lang="en-IN" dirty="0"/>
              <a:t> images. </a:t>
            </a:r>
          </a:p>
          <a:p>
            <a:pPr marL="285750" indent="-285750">
              <a:buFont typeface="Arial" pitchFamily="34" charset="0"/>
              <a:buChar char="•"/>
            </a:pPr>
            <a:endParaRPr lang="en-IN" dirty="0"/>
          </a:p>
          <a:p>
            <a:pPr marL="285750" indent="-285750">
              <a:buFont typeface="Arial" pitchFamily="34" charset="0"/>
              <a:buChar char="•"/>
            </a:pPr>
            <a:r>
              <a:rPr lang="en-IN" dirty="0" err="1"/>
              <a:t>Docker</a:t>
            </a:r>
            <a:r>
              <a:rPr lang="en-IN" dirty="0"/>
              <a:t> Hub and </a:t>
            </a:r>
            <a:r>
              <a:rPr lang="en-IN" dirty="0" err="1"/>
              <a:t>Docker</a:t>
            </a:r>
            <a:r>
              <a:rPr lang="en-IN" dirty="0"/>
              <a:t> Cloud are public registries that anyone can use</a:t>
            </a:r>
          </a:p>
          <a:p>
            <a:pPr marL="285750" indent="-285750">
              <a:buFont typeface="Arial" pitchFamily="34" charset="0"/>
              <a:buChar char="•"/>
            </a:pPr>
            <a:endParaRPr lang="en-IN" dirty="0"/>
          </a:p>
          <a:p>
            <a:pPr marL="285750" indent="-285750">
              <a:buFont typeface="Arial" pitchFamily="34" charset="0"/>
              <a:buChar char="•"/>
            </a:pPr>
            <a:r>
              <a:rPr lang="en-IN" dirty="0" err="1"/>
              <a:t>Docker</a:t>
            </a:r>
            <a:r>
              <a:rPr lang="en-IN" dirty="0"/>
              <a:t> is configured to look for images on </a:t>
            </a:r>
            <a:r>
              <a:rPr lang="en-IN" dirty="0" err="1"/>
              <a:t>Docker</a:t>
            </a:r>
            <a:r>
              <a:rPr lang="en-IN" dirty="0"/>
              <a:t> Hub by default </a:t>
            </a:r>
          </a:p>
          <a:p>
            <a:pPr marL="285750" indent="-285750">
              <a:buFont typeface="Arial" pitchFamily="34" charset="0"/>
              <a:buChar char="•"/>
            </a:pPr>
            <a:endParaRPr lang="en-IN" dirty="0"/>
          </a:p>
          <a:p>
            <a:pPr marL="285750" indent="-285750">
              <a:buFont typeface="Arial" pitchFamily="34" charset="0"/>
              <a:buChar char="•"/>
            </a:pPr>
            <a:r>
              <a:rPr lang="en-IN" dirty="0"/>
              <a:t>You can configure your own private registry</a:t>
            </a:r>
          </a:p>
          <a:p>
            <a:pPr marL="285750" indent="-285750">
              <a:buFont typeface="Arial" pitchFamily="34" charset="0"/>
              <a:buChar char="•"/>
            </a:pPr>
            <a:endParaRPr lang="en-IN" dirty="0"/>
          </a:p>
          <a:p>
            <a:pPr marL="285750" indent="-285750">
              <a:buFont typeface="Arial" pitchFamily="34" charset="0"/>
              <a:buChar char="•"/>
            </a:pPr>
            <a:r>
              <a:rPr lang="en-IN" dirty="0"/>
              <a:t>When you use the </a:t>
            </a:r>
            <a:r>
              <a:rPr lang="en-IN" b="1" dirty="0" err="1"/>
              <a:t>docker</a:t>
            </a:r>
            <a:r>
              <a:rPr lang="en-IN" b="1" dirty="0"/>
              <a:t> pull</a:t>
            </a:r>
            <a:r>
              <a:rPr lang="en-IN" dirty="0"/>
              <a:t> or </a:t>
            </a:r>
            <a:r>
              <a:rPr lang="en-IN" b="1" dirty="0" err="1"/>
              <a:t>docker</a:t>
            </a:r>
            <a:r>
              <a:rPr lang="en-IN" b="1" dirty="0"/>
              <a:t> run </a:t>
            </a:r>
            <a:r>
              <a:rPr lang="en-IN" dirty="0"/>
              <a:t>commands, the required images are pulled from your configured registry</a:t>
            </a:r>
          </a:p>
          <a:p>
            <a:pPr marL="285750" indent="-285750">
              <a:buFont typeface="Arial" pitchFamily="34" charset="0"/>
              <a:buChar char="•"/>
            </a:pPr>
            <a:endParaRPr lang="en-IN" dirty="0"/>
          </a:p>
          <a:p>
            <a:pPr marL="285750" indent="-285750">
              <a:buFont typeface="Arial" pitchFamily="34" charset="0"/>
              <a:buChar char="•"/>
            </a:pPr>
            <a:r>
              <a:rPr lang="en-IN" dirty="0"/>
              <a:t>When you use the </a:t>
            </a:r>
            <a:r>
              <a:rPr lang="en-IN" b="1" dirty="0" err="1"/>
              <a:t>docker</a:t>
            </a:r>
            <a:r>
              <a:rPr lang="en-IN" b="1" dirty="0"/>
              <a:t> push </a:t>
            </a:r>
            <a:r>
              <a:rPr lang="en-IN" dirty="0"/>
              <a:t>command, your image is pushed to your configured registry</a:t>
            </a:r>
          </a:p>
        </p:txBody>
      </p:sp>
    </p:spTree>
    <p:extLst>
      <p:ext uri="{BB962C8B-B14F-4D97-AF65-F5344CB8AC3E}">
        <p14:creationId xmlns:p14="http://schemas.microsoft.com/office/powerpoint/2010/main" val="22309441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Images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N" sz="2400" dirty="0"/>
              <a:t>In </a:t>
            </a:r>
            <a:r>
              <a:rPr lang="en-IN" sz="2400" dirty="0" err="1"/>
              <a:t>Docker</a:t>
            </a:r>
            <a:r>
              <a:rPr lang="en-IN" sz="2400" dirty="0"/>
              <a:t>, everything is based on Images</a:t>
            </a:r>
          </a:p>
          <a:p>
            <a:r>
              <a:rPr lang="en-IN" sz="2400" dirty="0"/>
              <a:t>An </a:t>
            </a:r>
            <a:r>
              <a:rPr lang="en-IN" sz="2400" i="1" dirty="0"/>
              <a:t>image</a:t>
            </a:r>
            <a:r>
              <a:rPr lang="en-IN" sz="2400" dirty="0"/>
              <a:t> is a read-only template with instructions for creating a </a:t>
            </a:r>
            <a:r>
              <a:rPr lang="en-IN" sz="2400" dirty="0" err="1"/>
              <a:t>Docker</a:t>
            </a:r>
            <a:r>
              <a:rPr lang="en-IN" sz="2400" dirty="0"/>
              <a:t> container</a:t>
            </a:r>
          </a:p>
          <a:p>
            <a:r>
              <a:rPr lang="en-IN" sz="2400" dirty="0"/>
              <a:t>Usually an image is </a:t>
            </a:r>
            <a:r>
              <a:rPr lang="en-IN" sz="2400" i="1" dirty="0"/>
              <a:t>based on </a:t>
            </a:r>
            <a:r>
              <a:rPr lang="en-IN" sz="2400" dirty="0"/>
              <a:t>another image, with some additional customization. </a:t>
            </a:r>
          </a:p>
          <a:p>
            <a:r>
              <a:rPr lang="en-IN" sz="2400" dirty="0"/>
              <a:t>For example, you may build an image which is based on the </a:t>
            </a:r>
            <a:r>
              <a:rPr lang="en-IN" sz="2400" dirty="0" err="1"/>
              <a:t>ubuntu</a:t>
            </a:r>
            <a:r>
              <a:rPr lang="en-IN" sz="2400" dirty="0"/>
              <a:t> image, but installs the Apache web server and your application, as well as the configuration details needed to make your application run.</a:t>
            </a:r>
          </a:p>
        </p:txBody>
      </p:sp>
    </p:spTree>
    <p:extLst>
      <p:ext uri="{BB962C8B-B14F-4D97-AF65-F5344CB8AC3E}">
        <p14:creationId xmlns:p14="http://schemas.microsoft.com/office/powerpoint/2010/main" val="201336606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Lab 2 – Run Container From Image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Create couple of images </a:t>
            </a:r>
          </a:p>
          <a:p>
            <a:pPr lvl="1"/>
            <a:r>
              <a:rPr lang="en-IN" dirty="0"/>
              <a:t>Ubuntu</a:t>
            </a:r>
          </a:p>
          <a:p>
            <a:pPr lvl="1"/>
            <a:r>
              <a:rPr lang="en-IN" dirty="0"/>
              <a:t>Apache Server</a:t>
            </a:r>
          </a:p>
          <a:p>
            <a:r>
              <a:rPr lang="en-IN" dirty="0"/>
              <a:t>Run all commands for images in your environment</a:t>
            </a:r>
          </a:p>
        </p:txBody>
      </p:sp>
    </p:spTree>
    <p:extLst>
      <p:ext uri="{BB962C8B-B14F-4D97-AF65-F5344CB8AC3E}">
        <p14:creationId xmlns:p14="http://schemas.microsoft.com/office/powerpoint/2010/main" val="13081578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Containers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747864"/>
          </a:xfrm>
        </p:spPr>
        <p:txBody>
          <a:bodyPr>
            <a:noAutofit/>
          </a:bodyPr>
          <a:lstStyle/>
          <a:p>
            <a:r>
              <a:rPr lang="en-IN" sz="2400" dirty="0"/>
              <a:t>The basic purpose of </a:t>
            </a:r>
            <a:r>
              <a:rPr lang="en-IN" sz="2400" dirty="0" err="1"/>
              <a:t>Docker</a:t>
            </a:r>
            <a:r>
              <a:rPr lang="en-IN" sz="2400" dirty="0"/>
              <a:t> is to run containers</a:t>
            </a:r>
          </a:p>
          <a:p>
            <a:r>
              <a:rPr lang="en-IN" sz="2400" dirty="0"/>
              <a:t>A container is a runnable instance of an image</a:t>
            </a:r>
          </a:p>
          <a:p>
            <a:r>
              <a:rPr lang="en-IN" sz="2400" dirty="0"/>
              <a:t>You can create, start, stop, move, or delete a container using the </a:t>
            </a:r>
            <a:r>
              <a:rPr lang="en-IN" sz="2400" dirty="0" err="1"/>
              <a:t>Docker</a:t>
            </a:r>
            <a:r>
              <a:rPr lang="en-IN" sz="2400" dirty="0"/>
              <a:t> API or CLI</a:t>
            </a:r>
          </a:p>
          <a:p>
            <a:r>
              <a:rPr lang="en-IN" sz="2400" dirty="0"/>
              <a:t>When a container is removed, any changes to its state that are not stored in persistent storage disappear</a:t>
            </a:r>
          </a:p>
          <a:p>
            <a:r>
              <a:rPr lang="en-IN" sz="2400" dirty="0"/>
              <a:t>A container is defined by its image as well as any configuration options you provide to it when you create or start it</a:t>
            </a:r>
          </a:p>
        </p:txBody>
      </p:sp>
    </p:spTree>
    <p:extLst>
      <p:ext uri="{BB962C8B-B14F-4D97-AF65-F5344CB8AC3E}">
        <p14:creationId xmlns:p14="http://schemas.microsoft.com/office/powerpoint/2010/main" val="260940642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Containers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459832"/>
          </a:xfrm>
        </p:spPr>
        <p:txBody>
          <a:bodyPr>
            <a:normAutofit fontScale="85000" lnSpcReduction="10000"/>
          </a:bodyPr>
          <a:lstStyle/>
          <a:p>
            <a:r>
              <a:rPr lang="en-IN" dirty="0"/>
              <a:t>Container can expose ports and volumes to interact with other containers or/and outer world</a:t>
            </a:r>
          </a:p>
          <a:p>
            <a:r>
              <a:rPr lang="en-IN" dirty="0"/>
              <a:t>Containers are always created from images</a:t>
            </a:r>
          </a:p>
          <a:p>
            <a:r>
              <a:rPr lang="en-IN" dirty="0"/>
              <a:t>Containers gives you instant application portability</a:t>
            </a:r>
          </a:p>
          <a:p>
            <a:r>
              <a:rPr lang="en-IN" dirty="0"/>
              <a:t>All containers must use the same operating system</a:t>
            </a:r>
          </a:p>
          <a:p>
            <a:r>
              <a:rPr lang="en-IN" dirty="0"/>
              <a:t>A container is defined by its image as well as any configuration options provided to it when it is created or started</a:t>
            </a:r>
          </a:p>
        </p:txBody>
      </p:sp>
    </p:spTree>
    <p:extLst>
      <p:ext uri="{BB962C8B-B14F-4D97-AF65-F5344CB8AC3E}">
        <p14:creationId xmlns:p14="http://schemas.microsoft.com/office/powerpoint/2010/main" val="9938056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Container Commands - Lifecycle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 err="1">
                <a:hlinkClick r:id="rId2"/>
              </a:rPr>
              <a:t>docker</a:t>
            </a:r>
            <a:r>
              <a:rPr lang="en-IN" dirty="0">
                <a:hlinkClick r:id="rId2"/>
              </a:rPr>
              <a:t> create</a:t>
            </a:r>
            <a:r>
              <a:rPr lang="en-IN" dirty="0"/>
              <a:t> creates a container but does not start it.</a:t>
            </a:r>
          </a:p>
          <a:p>
            <a:r>
              <a:rPr lang="en-IN" dirty="0" err="1">
                <a:hlinkClick r:id="rId3"/>
              </a:rPr>
              <a:t>docker</a:t>
            </a:r>
            <a:r>
              <a:rPr lang="en-IN" dirty="0">
                <a:hlinkClick r:id="rId3"/>
              </a:rPr>
              <a:t> rename</a:t>
            </a:r>
            <a:r>
              <a:rPr lang="en-IN" dirty="0"/>
              <a:t> allows the container to be renamed.</a:t>
            </a:r>
          </a:p>
          <a:p>
            <a:r>
              <a:rPr lang="en-IN" dirty="0" err="1">
                <a:hlinkClick r:id="rId4"/>
              </a:rPr>
              <a:t>docker</a:t>
            </a:r>
            <a:r>
              <a:rPr lang="en-IN" dirty="0">
                <a:hlinkClick r:id="rId4"/>
              </a:rPr>
              <a:t> run</a:t>
            </a:r>
            <a:r>
              <a:rPr lang="en-IN" dirty="0"/>
              <a:t> creates and starts a container in one operation.</a:t>
            </a:r>
          </a:p>
          <a:p>
            <a:r>
              <a:rPr lang="en-IN" dirty="0" err="1">
                <a:hlinkClick r:id="rId5"/>
              </a:rPr>
              <a:t>docker</a:t>
            </a:r>
            <a:r>
              <a:rPr lang="en-IN" dirty="0">
                <a:hlinkClick r:id="rId5"/>
              </a:rPr>
              <a:t> </a:t>
            </a:r>
            <a:r>
              <a:rPr lang="en-IN" dirty="0" err="1">
                <a:hlinkClick r:id="rId5"/>
              </a:rPr>
              <a:t>rm</a:t>
            </a:r>
            <a:r>
              <a:rPr lang="en-IN" dirty="0"/>
              <a:t> deletes a container.</a:t>
            </a:r>
          </a:p>
        </p:txBody>
      </p:sp>
    </p:spTree>
    <p:extLst>
      <p:ext uri="{BB962C8B-B14F-4D97-AF65-F5344CB8AC3E}">
        <p14:creationId xmlns:p14="http://schemas.microsoft.com/office/powerpoint/2010/main" val="39033219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Container Commands – Start and Stop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dirty="0" err="1">
                <a:hlinkClick r:id="rId2"/>
              </a:rPr>
              <a:t>docker</a:t>
            </a:r>
            <a:r>
              <a:rPr lang="en-IN" dirty="0">
                <a:hlinkClick r:id="rId2"/>
              </a:rPr>
              <a:t> start</a:t>
            </a:r>
            <a:r>
              <a:rPr lang="en-IN" dirty="0"/>
              <a:t> starts a container so it is running.</a:t>
            </a:r>
          </a:p>
          <a:p>
            <a:r>
              <a:rPr lang="en-IN" dirty="0" err="1">
                <a:hlinkClick r:id="rId3"/>
              </a:rPr>
              <a:t>docker</a:t>
            </a:r>
            <a:r>
              <a:rPr lang="en-IN" dirty="0">
                <a:hlinkClick r:id="rId3"/>
              </a:rPr>
              <a:t> stop</a:t>
            </a:r>
            <a:r>
              <a:rPr lang="en-IN" dirty="0"/>
              <a:t> stops a running container.</a:t>
            </a:r>
          </a:p>
          <a:p>
            <a:r>
              <a:rPr lang="en-IN" dirty="0" err="1">
                <a:hlinkClick r:id="rId4"/>
              </a:rPr>
              <a:t>docker</a:t>
            </a:r>
            <a:r>
              <a:rPr lang="en-IN" dirty="0">
                <a:hlinkClick r:id="rId4"/>
              </a:rPr>
              <a:t> restart</a:t>
            </a:r>
            <a:r>
              <a:rPr lang="en-IN" dirty="0"/>
              <a:t> stops and starts a container.</a:t>
            </a:r>
          </a:p>
          <a:p>
            <a:r>
              <a:rPr lang="en-IN" dirty="0" err="1">
                <a:hlinkClick r:id="rId5"/>
              </a:rPr>
              <a:t>docker</a:t>
            </a:r>
            <a:r>
              <a:rPr lang="en-IN" dirty="0">
                <a:hlinkClick r:id="rId5"/>
              </a:rPr>
              <a:t> wait</a:t>
            </a:r>
            <a:r>
              <a:rPr lang="en-IN" dirty="0"/>
              <a:t> blocks until running container stops.</a:t>
            </a:r>
          </a:p>
          <a:p>
            <a:r>
              <a:rPr lang="en-IN" dirty="0" err="1">
                <a:hlinkClick r:id="rId6"/>
              </a:rPr>
              <a:t>docker</a:t>
            </a:r>
            <a:r>
              <a:rPr lang="en-IN" dirty="0">
                <a:hlinkClick r:id="rId6"/>
              </a:rPr>
              <a:t> attach</a:t>
            </a:r>
            <a:r>
              <a:rPr lang="en-IN" dirty="0"/>
              <a:t> will connect to a running container.</a:t>
            </a:r>
          </a:p>
          <a:p>
            <a:r>
              <a:rPr lang="en-IN" u="sng" dirty="0" err="1"/>
              <a:t>docker</a:t>
            </a:r>
            <a:r>
              <a:rPr lang="en-IN" u="sng" dirty="0"/>
              <a:t> exec -it </a:t>
            </a:r>
            <a:r>
              <a:rPr lang="en-IN" u="sng" dirty="0" err="1"/>
              <a:t>containername</a:t>
            </a:r>
            <a:r>
              <a:rPr lang="en-IN" u="sng" dirty="0"/>
              <a:t> /bin/bash</a:t>
            </a:r>
            <a:r>
              <a:rPr lang="en-IN" dirty="0"/>
              <a:t> to enter a running instance</a:t>
            </a:r>
          </a:p>
        </p:txBody>
      </p:sp>
    </p:spTree>
    <p:extLst>
      <p:ext uri="{BB962C8B-B14F-4D97-AF65-F5344CB8AC3E}">
        <p14:creationId xmlns:p14="http://schemas.microsoft.com/office/powerpoint/2010/main" val="568478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IN" dirty="0"/>
              <a:t>Container Commands – Information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IN" dirty="0" err="1">
                <a:hlinkClick r:id="rId2"/>
              </a:rPr>
              <a:t>docker</a:t>
            </a:r>
            <a:r>
              <a:rPr lang="en-IN" dirty="0">
                <a:hlinkClick r:id="rId2"/>
              </a:rPr>
              <a:t> </a:t>
            </a:r>
            <a:r>
              <a:rPr lang="en-IN" dirty="0" err="1">
                <a:hlinkClick r:id="rId2"/>
              </a:rPr>
              <a:t>ps</a:t>
            </a:r>
            <a:r>
              <a:rPr lang="en-IN" dirty="0"/>
              <a:t> shows running containers.</a:t>
            </a:r>
          </a:p>
          <a:p>
            <a:r>
              <a:rPr lang="en-IN" u="sng" dirty="0" err="1"/>
              <a:t>docker</a:t>
            </a:r>
            <a:r>
              <a:rPr lang="en-IN" u="sng" dirty="0"/>
              <a:t> </a:t>
            </a:r>
            <a:r>
              <a:rPr lang="en-IN" u="sng" dirty="0" err="1"/>
              <a:t>ps</a:t>
            </a:r>
            <a:r>
              <a:rPr lang="en-IN" u="sng" dirty="0"/>
              <a:t> -a</a:t>
            </a:r>
            <a:r>
              <a:rPr lang="en-IN" dirty="0"/>
              <a:t> shows running and stopped containers.</a:t>
            </a:r>
            <a:endParaRPr lang="en-IN" dirty="0">
              <a:hlinkClick r:id="rId3"/>
            </a:endParaRPr>
          </a:p>
          <a:p>
            <a:r>
              <a:rPr lang="en-IN" dirty="0" err="1">
                <a:hlinkClick r:id="rId4"/>
              </a:rPr>
              <a:t>docker</a:t>
            </a:r>
            <a:r>
              <a:rPr lang="en-IN" dirty="0">
                <a:hlinkClick r:id="rId4"/>
              </a:rPr>
              <a:t> inspect</a:t>
            </a:r>
            <a:r>
              <a:rPr lang="en-IN" dirty="0"/>
              <a:t> looks at all the info on a container (including IP address).</a:t>
            </a:r>
          </a:p>
          <a:p>
            <a:r>
              <a:rPr lang="en-IN" dirty="0" err="1">
                <a:hlinkClick r:id="rId5"/>
              </a:rPr>
              <a:t>docker</a:t>
            </a:r>
            <a:r>
              <a:rPr lang="en-IN" dirty="0">
                <a:hlinkClick r:id="rId5"/>
              </a:rPr>
              <a:t> port</a:t>
            </a:r>
            <a:r>
              <a:rPr lang="en-IN" dirty="0"/>
              <a:t> shows public facing port of container.</a:t>
            </a:r>
          </a:p>
          <a:p>
            <a:r>
              <a:rPr lang="en-IN" dirty="0" err="1">
                <a:hlinkClick r:id="rId6"/>
              </a:rPr>
              <a:t>docker</a:t>
            </a:r>
            <a:r>
              <a:rPr lang="en-IN" dirty="0">
                <a:hlinkClick r:id="rId6"/>
              </a:rPr>
              <a:t> top</a:t>
            </a:r>
            <a:r>
              <a:rPr lang="en-IN" dirty="0"/>
              <a:t> shows running processes in container.</a:t>
            </a:r>
          </a:p>
          <a:p>
            <a:r>
              <a:rPr lang="en-IN" dirty="0" err="1">
                <a:hlinkClick r:id="rId7"/>
              </a:rPr>
              <a:t>docker</a:t>
            </a:r>
            <a:r>
              <a:rPr lang="en-IN" dirty="0">
                <a:hlinkClick r:id="rId7"/>
              </a:rPr>
              <a:t> stats</a:t>
            </a:r>
            <a:r>
              <a:rPr lang="en-IN" dirty="0"/>
              <a:t> shows containers' resource usage statistics.</a:t>
            </a:r>
          </a:p>
          <a:p>
            <a:r>
              <a:rPr lang="en-IN" u="sng" dirty="0" err="1"/>
              <a:t>docker</a:t>
            </a:r>
            <a:r>
              <a:rPr lang="en-IN" u="sng" dirty="0"/>
              <a:t> stats --all</a:t>
            </a:r>
            <a:r>
              <a:rPr lang="en-IN" dirty="0"/>
              <a:t> shows a running list of containers.</a:t>
            </a:r>
          </a:p>
          <a:p>
            <a:r>
              <a:rPr lang="en-IN" dirty="0" err="1">
                <a:hlinkClick r:id="rId8"/>
              </a:rPr>
              <a:t>docker</a:t>
            </a:r>
            <a:r>
              <a:rPr lang="en-IN" dirty="0">
                <a:hlinkClick r:id="rId8"/>
              </a:rPr>
              <a:t> </a:t>
            </a:r>
            <a:r>
              <a:rPr lang="en-IN" dirty="0" err="1">
                <a:hlinkClick r:id="rId8"/>
              </a:rPr>
              <a:t>cp</a:t>
            </a:r>
            <a:r>
              <a:rPr lang="en-IN" dirty="0"/>
              <a:t> copies files or folders between a container and the local </a:t>
            </a:r>
            <a:r>
              <a:rPr lang="en-IN" dirty="0" err="1"/>
              <a:t>filesystem</a:t>
            </a:r>
            <a:r>
              <a:rPr lang="en-IN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2936040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Lab 3 – </a:t>
            </a:r>
            <a:r>
              <a:rPr lang="en-IN" dirty="0" err="1"/>
              <a:t>Portainer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GUI for Docker</a:t>
            </a:r>
          </a:p>
          <a:p>
            <a:r>
              <a:rPr lang="en-IN" dirty="0"/>
              <a:t>Runs on 1 Docker Container</a:t>
            </a:r>
          </a:p>
          <a:p>
            <a:r>
              <a:rPr lang="en-IN" dirty="0"/>
              <a:t>Free and Open Source</a:t>
            </a:r>
          </a:p>
        </p:txBody>
      </p:sp>
    </p:spTree>
    <p:extLst>
      <p:ext uri="{BB962C8B-B14F-4D97-AF65-F5344CB8AC3E}">
        <p14:creationId xmlns:p14="http://schemas.microsoft.com/office/powerpoint/2010/main" val="1809715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All Roads Lead to Cloud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7474" y="1131590"/>
            <a:ext cx="8072958" cy="369719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7703911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33468"/>
            <a:ext cx="8229600" cy="857250"/>
          </a:xfrm>
        </p:spPr>
        <p:txBody>
          <a:bodyPr/>
          <a:lstStyle/>
          <a:p>
            <a:r>
              <a:rPr lang="en-IN" dirty="0"/>
              <a:t>Containers as a Service</a:t>
            </a:r>
          </a:p>
        </p:txBody>
      </p:sp>
      <p:sp>
        <p:nvSpPr>
          <p:cNvPr id="4" name="AutoShape 4" descr="Docker Architecture Diagram"/>
          <p:cNvSpPr>
            <a:spLocks noChangeAspect="1" noChangeArrowheads="1"/>
          </p:cNvSpPr>
          <p:nvPr/>
        </p:nvSpPr>
        <p:spPr bwMode="auto">
          <a:xfrm>
            <a:off x="155575" y="-108347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6" name="AutoShape 6" descr="Docker Architecture Diagram"/>
          <p:cNvSpPr>
            <a:spLocks noChangeAspect="1" noChangeArrowheads="1"/>
          </p:cNvSpPr>
          <p:nvPr/>
        </p:nvSpPr>
        <p:spPr bwMode="auto">
          <a:xfrm>
            <a:off x="307975" y="59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sp>
        <p:nvSpPr>
          <p:cNvPr id="7" name="AutoShape 8" descr="Docker Architecture Diagram"/>
          <p:cNvSpPr>
            <a:spLocks noChangeAspect="1" noChangeArrowheads="1"/>
          </p:cNvSpPr>
          <p:nvPr/>
        </p:nvSpPr>
        <p:spPr bwMode="auto">
          <a:xfrm>
            <a:off x="460375" y="120253"/>
            <a:ext cx="304800" cy="228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08" y="843558"/>
            <a:ext cx="9036496" cy="33670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7798536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err="1"/>
              <a:t>Dockerfile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A text document that contains all the commands, in order, a user could call on the command line to assemble an image</a:t>
            </a:r>
          </a:p>
          <a:p>
            <a:r>
              <a:rPr lang="en-IN" dirty="0"/>
              <a:t>Build instructions to build the image</a:t>
            </a:r>
          </a:p>
          <a:p>
            <a:r>
              <a:rPr lang="en-IN" dirty="0"/>
              <a:t>Usually </a:t>
            </a:r>
            <a:r>
              <a:rPr lang="en-IN" dirty="0" err="1"/>
              <a:t>dockerfile</a:t>
            </a:r>
            <a:r>
              <a:rPr lang="en-IN" dirty="0"/>
              <a:t> is called </a:t>
            </a:r>
            <a:r>
              <a:rPr lang="en-IN" b="1" u="sng" dirty="0" err="1"/>
              <a:t>Dockerfile</a:t>
            </a:r>
            <a:endParaRPr lang="en-IN" b="1" u="sng" dirty="0"/>
          </a:p>
          <a:p>
            <a:r>
              <a:rPr lang="en-IN" dirty="0"/>
              <a:t>Located in root of context</a:t>
            </a:r>
          </a:p>
          <a:p>
            <a:pPr lvl="1"/>
            <a:r>
              <a:rPr lang="en-IN" dirty="0" err="1"/>
              <a:t>docker</a:t>
            </a:r>
            <a:r>
              <a:rPr lang="en-IN" dirty="0"/>
              <a:t> build -f /path/to/a/</a:t>
            </a:r>
            <a:r>
              <a:rPr lang="en-IN" dirty="0" err="1"/>
              <a:t>Dockerfile</a:t>
            </a:r>
            <a:r>
              <a:rPr lang="en-IN" dirty="0"/>
              <a:t> .</a:t>
            </a:r>
          </a:p>
        </p:txBody>
      </p:sp>
    </p:spTree>
    <p:extLst>
      <p:ext uri="{BB962C8B-B14F-4D97-AF65-F5344CB8AC3E}">
        <p14:creationId xmlns:p14="http://schemas.microsoft.com/office/powerpoint/2010/main" val="354111105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 err="1"/>
              <a:t>Dockerfile</a:t>
            </a:r>
            <a:r>
              <a:rPr lang="en-IN" dirty="0"/>
              <a:t> Instructions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 </a:t>
            </a:r>
            <a:r>
              <a:rPr lang="en-IN" dirty="0" err="1"/>
              <a:t>Dockerfile</a:t>
            </a:r>
            <a:r>
              <a:rPr lang="en-IN" dirty="0"/>
              <a:t> must start with a </a:t>
            </a:r>
            <a:r>
              <a:rPr lang="en-IN" b="1" dirty="0"/>
              <a:t>`FROM` </a:t>
            </a:r>
            <a:r>
              <a:rPr lang="en-IN" dirty="0"/>
              <a:t>instruction</a:t>
            </a:r>
          </a:p>
          <a:p>
            <a:r>
              <a:rPr lang="en-IN" dirty="0"/>
              <a:t>The </a:t>
            </a:r>
            <a:r>
              <a:rPr lang="en-IN" b="1" dirty="0"/>
              <a:t>FROM</a:t>
            </a:r>
            <a:r>
              <a:rPr lang="en-IN" dirty="0"/>
              <a:t> instruction specifies the base image from which you are building</a:t>
            </a:r>
          </a:p>
          <a:p>
            <a:r>
              <a:rPr lang="en-IN" dirty="0" err="1"/>
              <a:t>Docker</a:t>
            </a:r>
            <a:r>
              <a:rPr lang="en-IN" dirty="0"/>
              <a:t> treats lines that </a:t>
            </a:r>
            <a:r>
              <a:rPr lang="en-IN" i="1" dirty="0"/>
              <a:t>begin</a:t>
            </a:r>
            <a:r>
              <a:rPr lang="en-IN" dirty="0"/>
              <a:t> with</a:t>
            </a:r>
            <a:r>
              <a:rPr lang="en-IN" b="1" dirty="0"/>
              <a:t> #</a:t>
            </a:r>
            <a:r>
              <a:rPr lang="en-IN" dirty="0"/>
              <a:t> as a comment</a:t>
            </a:r>
          </a:p>
        </p:txBody>
      </p:sp>
    </p:spTree>
    <p:extLst>
      <p:ext uri="{BB962C8B-B14F-4D97-AF65-F5344CB8AC3E}">
        <p14:creationId xmlns:p14="http://schemas.microsoft.com/office/powerpoint/2010/main" val="358934540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Lab 4 – </a:t>
            </a:r>
            <a:r>
              <a:rPr lang="en-IN" dirty="0" err="1"/>
              <a:t>Dockerize</a:t>
            </a:r>
            <a:r>
              <a:rPr lang="en-IN" dirty="0"/>
              <a:t> .NET App</a:t>
            </a:r>
          </a:p>
        </p:txBody>
      </p:sp>
    </p:spTree>
    <p:extLst>
      <p:ext uri="{BB962C8B-B14F-4D97-AF65-F5344CB8AC3E}">
        <p14:creationId xmlns:p14="http://schemas.microsoft.com/office/powerpoint/2010/main" val="1772284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Lab 5 – </a:t>
            </a:r>
            <a:r>
              <a:rPr lang="en-IN" dirty="0" err="1"/>
              <a:t>Dockerize</a:t>
            </a:r>
            <a:r>
              <a:rPr lang="en-IN" dirty="0"/>
              <a:t> Java App</a:t>
            </a:r>
          </a:p>
        </p:txBody>
      </p:sp>
    </p:spTree>
    <p:extLst>
      <p:ext uri="{BB962C8B-B14F-4D97-AF65-F5344CB8AC3E}">
        <p14:creationId xmlns:p14="http://schemas.microsoft.com/office/powerpoint/2010/main" val="428609224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Lab 6 – </a:t>
            </a:r>
            <a:r>
              <a:rPr lang="en-IN" dirty="0" err="1"/>
              <a:t>Dockerize</a:t>
            </a:r>
            <a:r>
              <a:rPr lang="en-IN" dirty="0"/>
              <a:t> Python App</a:t>
            </a:r>
          </a:p>
        </p:txBody>
      </p:sp>
    </p:spTree>
    <p:extLst>
      <p:ext uri="{BB962C8B-B14F-4D97-AF65-F5344CB8AC3E}">
        <p14:creationId xmlns:p14="http://schemas.microsoft.com/office/powerpoint/2010/main" val="33321521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Docker</a:t>
            </a:r>
            <a:r>
              <a:rPr lang="en-IN" dirty="0"/>
              <a:t> Hub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dirty="0" err="1"/>
              <a:t>Docker</a:t>
            </a:r>
            <a:r>
              <a:rPr lang="en-IN" dirty="0"/>
              <a:t> Hub is a cloud-based registry service</a:t>
            </a:r>
          </a:p>
          <a:p>
            <a:r>
              <a:rPr lang="en-IN" dirty="0" err="1"/>
              <a:t>Docker</a:t>
            </a:r>
            <a:r>
              <a:rPr lang="en-IN" dirty="0"/>
              <a:t> users and partners create, test, store and distribute container images</a:t>
            </a:r>
          </a:p>
          <a:p>
            <a:r>
              <a:rPr lang="en-IN" dirty="0"/>
              <a:t>Centralized resource for container image discovery, distribution and change management</a:t>
            </a:r>
          </a:p>
          <a:p>
            <a:r>
              <a:rPr lang="en-IN" dirty="0"/>
              <a:t>User and team collaboration and workflow automation throughout the development pipeline.</a:t>
            </a:r>
          </a:p>
        </p:txBody>
      </p:sp>
    </p:spTree>
    <p:extLst>
      <p:ext uri="{BB962C8B-B14F-4D97-AF65-F5344CB8AC3E}">
        <p14:creationId xmlns:p14="http://schemas.microsoft.com/office/powerpoint/2010/main" val="277310072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Docker</a:t>
            </a:r>
            <a:r>
              <a:rPr lang="en-IN" dirty="0"/>
              <a:t> Hub - Features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b="1" dirty="0"/>
              <a:t>Image Repositories </a:t>
            </a:r>
            <a:r>
              <a:rPr lang="en-IN" dirty="0"/>
              <a:t>- Lets you share images with co-workers, customers, or the </a:t>
            </a:r>
            <a:r>
              <a:rPr lang="en-IN" dirty="0" err="1"/>
              <a:t>Docker</a:t>
            </a:r>
            <a:r>
              <a:rPr lang="en-IN" dirty="0"/>
              <a:t> community at large</a:t>
            </a:r>
          </a:p>
          <a:p>
            <a:r>
              <a:rPr lang="en-IN" b="1" dirty="0"/>
              <a:t>Organizations </a:t>
            </a:r>
            <a:r>
              <a:rPr lang="en-IN" dirty="0"/>
              <a:t>- Create work groups to manage access to image repositories</a:t>
            </a:r>
          </a:p>
          <a:p>
            <a:r>
              <a:rPr lang="en-IN" b="1" dirty="0" err="1"/>
              <a:t>GitHub</a:t>
            </a:r>
            <a:r>
              <a:rPr lang="en-IN" b="1" dirty="0"/>
              <a:t> and </a:t>
            </a:r>
            <a:r>
              <a:rPr lang="en-IN" b="1" dirty="0" err="1"/>
              <a:t>Bitbucket</a:t>
            </a:r>
            <a:r>
              <a:rPr lang="en-IN" b="1" dirty="0"/>
              <a:t> Integration </a:t>
            </a:r>
            <a:r>
              <a:rPr lang="en-IN" dirty="0"/>
              <a:t>- Add the Hub and your </a:t>
            </a:r>
            <a:r>
              <a:rPr lang="en-IN" dirty="0" err="1"/>
              <a:t>Docker</a:t>
            </a:r>
            <a:r>
              <a:rPr lang="en-IN" dirty="0"/>
              <a:t> Images to your current workflows</a:t>
            </a:r>
          </a:p>
        </p:txBody>
      </p:sp>
    </p:spTree>
    <p:extLst>
      <p:ext uri="{BB962C8B-B14F-4D97-AF65-F5344CB8AC3E}">
        <p14:creationId xmlns:p14="http://schemas.microsoft.com/office/powerpoint/2010/main" val="316395895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Lab 7 – Push Images to Docker Hub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dirty="0"/>
              <a:t>Create new repository in </a:t>
            </a:r>
            <a:r>
              <a:rPr lang="en-IN" dirty="0" err="1"/>
              <a:t>Docker</a:t>
            </a:r>
            <a:r>
              <a:rPr lang="en-IN" dirty="0"/>
              <a:t> Hub</a:t>
            </a:r>
          </a:p>
          <a:p>
            <a:r>
              <a:rPr lang="en-IN" dirty="0"/>
              <a:t>Create an image</a:t>
            </a:r>
          </a:p>
          <a:p>
            <a:pPr lvl="1"/>
            <a:r>
              <a:rPr lang="en-IN" dirty="0" err="1"/>
              <a:t>docker</a:t>
            </a:r>
            <a:r>
              <a:rPr lang="en-IN" dirty="0"/>
              <a:t> commit &lt;existing-container&gt; &lt;hub-user&gt;/&lt;repo-name&gt;[:&lt;tag&gt;]</a:t>
            </a:r>
          </a:p>
          <a:p>
            <a:r>
              <a:rPr lang="en-IN" dirty="0"/>
              <a:t>Push an image in your repository</a:t>
            </a:r>
          </a:p>
          <a:p>
            <a:pPr lvl="1"/>
            <a:r>
              <a:rPr lang="en-IN" dirty="0" err="1"/>
              <a:t>docker</a:t>
            </a:r>
            <a:r>
              <a:rPr lang="en-IN" dirty="0"/>
              <a:t> push &lt;hub-user&gt;/&lt;repo-name&gt;:&lt;tag&gt;</a:t>
            </a:r>
          </a:p>
          <a:p>
            <a:r>
              <a:rPr lang="en-IN" dirty="0"/>
              <a:t>Pull image from your neighbour’s repository and run a container using this image</a:t>
            </a:r>
          </a:p>
        </p:txBody>
      </p:sp>
    </p:spTree>
    <p:extLst>
      <p:ext uri="{BB962C8B-B14F-4D97-AF65-F5344CB8AC3E}">
        <p14:creationId xmlns:p14="http://schemas.microsoft.com/office/powerpoint/2010/main" val="254889061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Docker Compose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IN" dirty="0"/>
              <a:t>Tool for defining and running multi-container Docker applications</a:t>
            </a:r>
          </a:p>
          <a:p>
            <a:r>
              <a:rPr lang="en-IN" dirty="0"/>
              <a:t>Uses YAML file for configuration</a:t>
            </a:r>
          </a:p>
          <a:p>
            <a:r>
              <a:rPr lang="en-IN" dirty="0"/>
              <a:t>3 Step Process</a:t>
            </a:r>
          </a:p>
          <a:p>
            <a:pPr lvl="1"/>
            <a:r>
              <a:rPr lang="en-IN" dirty="0"/>
              <a:t>Create </a:t>
            </a:r>
            <a:r>
              <a:rPr lang="en-IN" dirty="0" err="1"/>
              <a:t>Dockerfile</a:t>
            </a:r>
            <a:r>
              <a:rPr lang="en-IN" dirty="0"/>
              <a:t> with Environment Information</a:t>
            </a:r>
          </a:p>
          <a:p>
            <a:pPr lvl="1"/>
            <a:r>
              <a:rPr lang="en-IN" dirty="0"/>
              <a:t>Define Services for Your App in YAML file</a:t>
            </a:r>
          </a:p>
          <a:p>
            <a:pPr lvl="1"/>
            <a:r>
              <a:rPr lang="en-IN" dirty="0"/>
              <a:t>Run Docker Compose</a:t>
            </a:r>
          </a:p>
        </p:txBody>
      </p:sp>
    </p:spTree>
    <p:extLst>
      <p:ext uri="{BB962C8B-B14F-4D97-AF65-F5344CB8AC3E}">
        <p14:creationId xmlns:p14="http://schemas.microsoft.com/office/powerpoint/2010/main" val="509676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3479"/>
            <a:ext cx="8229600" cy="670574"/>
          </a:xfrm>
        </p:spPr>
        <p:txBody>
          <a:bodyPr>
            <a:normAutofit fontScale="90000"/>
          </a:bodyPr>
          <a:lstStyle/>
          <a:p>
            <a:r>
              <a:rPr lang="en-IN" dirty="0"/>
              <a:t>Evolving Workloads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560" y="794052"/>
            <a:ext cx="7128792" cy="40099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21349240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IN" dirty="0"/>
              <a:t>Lab 8 - Docker Compose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Create a Stack Using Docker Compose</a:t>
            </a:r>
          </a:p>
        </p:txBody>
      </p:sp>
    </p:spTree>
    <p:extLst>
      <p:ext uri="{BB962C8B-B14F-4D97-AF65-F5344CB8AC3E}">
        <p14:creationId xmlns:p14="http://schemas.microsoft.com/office/powerpoint/2010/main" val="29285411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Container Best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Containers should be immutable</a:t>
            </a:r>
          </a:p>
          <a:p>
            <a:r>
              <a:rPr lang="en-IN" dirty="0"/>
              <a:t>Containers should be ephemeral</a:t>
            </a:r>
          </a:p>
          <a:p>
            <a:r>
              <a:rPr lang="en-IN" dirty="0"/>
              <a:t>Containers should be lightweight</a:t>
            </a:r>
          </a:p>
          <a:p>
            <a:r>
              <a:rPr lang="en-IN" dirty="0"/>
              <a:t>One container, One responsibility, One process</a:t>
            </a:r>
          </a:p>
          <a:p>
            <a:r>
              <a:rPr lang="en-IN" dirty="0"/>
              <a:t>Store share data in volumes, not in containers</a:t>
            </a:r>
          </a:p>
          <a:p>
            <a:r>
              <a:rPr lang="en-IN" dirty="0"/>
              <a:t>Don’t store credentials in the image</a:t>
            </a:r>
          </a:p>
        </p:txBody>
      </p:sp>
    </p:spTree>
    <p:extLst>
      <p:ext uri="{BB962C8B-B14F-4D97-AF65-F5344CB8AC3E}">
        <p14:creationId xmlns:p14="http://schemas.microsoft.com/office/powerpoint/2010/main" val="328588929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Docker</a:t>
            </a:r>
            <a:r>
              <a:rPr lang="en-IN" dirty="0"/>
              <a:t> Development Best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Keep your images small</a:t>
            </a:r>
          </a:p>
          <a:p>
            <a:r>
              <a:rPr lang="en-IN" dirty="0"/>
              <a:t>Use tags to reference specific versions of your images</a:t>
            </a:r>
          </a:p>
          <a:p>
            <a:r>
              <a:rPr lang="en-IN" dirty="0"/>
              <a:t>Store data using volumes</a:t>
            </a:r>
          </a:p>
        </p:txBody>
      </p:sp>
    </p:spTree>
    <p:extLst>
      <p:ext uri="{BB962C8B-B14F-4D97-AF65-F5344CB8AC3E}">
        <p14:creationId xmlns:p14="http://schemas.microsoft.com/office/powerpoint/2010/main" val="170092517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Docker</a:t>
            </a:r>
            <a:r>
              <a:rPr lang="en-IN" dirty="0"/>
              <a:t> Security Best Practices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N" sz="2400" dirty="0"/>
              <a:t>Run </a:t>
            </a:r>
            <a:r>
              <a:rPr lang="en-IN" sz="2400" dirty="0" err="1"/>
              <a:t>Docker</a:t>
            </a:r>
            <a:r>
              <a:rPr lang="en-IN" sz="2400" dirty="0"/>
              <a:t> inside a virtual machine</a:t>
            </a:r>
          </a:p>
          <a:p>
            <a:r>
              <a:rPr lang="en-IN" sz="2400" dirty="0" err="1"/>
              <a:t>Docker</a:t>
            </a:r>
            <a:r>
              <a:rPr lang="en-IN" sz="2400" dirty="0"/>
              <a:t> image ids are sensitive information. Should be treated as passwords, not exposed to outside world.</a:t>
            </a:r>
          </a:p>
          <a:p>
            <a:r>
              <a:rPr lang="en-IN" sz="2400" dirty="0"/>
              <a:t>Set the container to be read-only</a:t>
            </a:r>
          </a:p>
          <a:p>
            <a:r>
              <a:rPr lang="en-IN" sz="2400" dirty="0"/>
              <a:t>Set volumes to be read-only</a:t>
            </a:r>
          </a:p>
          <a:p>
            <a:r>
              <a:rPr lang="en-IN" sz="2400" dirty="0"/>
              <a:t>Define and run user in your </a:t>
            </a:r>
            <a:r>
              <a:rPr lang="en-IN" sz="2400" dirty="0" err="1"/>
              <a:t>Dockerfile</a:t>
            </a:r>
            <a:r>
              <a:rPr lang="en-IN" sz="2400" dirty="0"/>
              <a:t> so you don’t run as root inside the container</a:t>
            </a:r>
          </a:p>
          <a:p>
            <a:r>
              <a:rPr lang="en-IN" sz="2400" dirty="0"/>
              <a:t>Don't use an image unless it's official</a:t>
            </a:r>
          </a:p>
        </p:txBody>
      </p:sp>
    </p:spTree>
    <p:extLst>
      <p:ext uri="{BB962C8B-B14F-4D97-AF65-F5344CB8AC3E}">
        <p14:creationId xmlns:p14="http://schemas.microsoft.com/office/powerpoint/2010/main" val="2410290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627534"/>
            <a:ext cx="8712968" cy="3528392"/>
          </a:xfrm>
        </p:spPr>
        <p:txBody>
          <a:bodyPr>
            <a:normAutofit/>
          </a:bodyPr>
          <a:lstStyle/>
          <a:p>
            <a:r>
              <a:rPr lang="en-IN" sz="2400" dirty="0"/>
              <a:t>This concludes Chapter 5 – Containerization with Docker</a:t>
            </a:r>
            <a:br>
              <a:rPr lang="en-IN" sz="2400" dirty="0"/>
            </a:br>
            <a:br>
              <a:rPr lang="en-IN" sz="2400" dirty="0"/>
            </a:br>
            <a:r>
              <a:rPr lang="en" sz="2400" dirty="0"/>
              <a:t>Let us move to Chapter 6 – </a:t>
            </a:r>
            <a:r>
              <a:rPr lang="en-IN" sz="2400" dirty="0"/>
              <a:t>Container Orchestration with Kubernetes</a:t>
            </a:r>
          </a:p>
        </p:txBody>
      </p:sp>
    </p:spTree>
    <p:extLst>
      <p:ext uri="{BB962C8B-B14F-4D97-AF65-F5344CB8AC3E}">
        <p14:creationId xmlns:p14="http://schemas.microsoft.com/office/powerpoint/2010/main" val="18397995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Multiple Requirements to Fill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085552"/>
            <a:ext cx="8775444" cy="37904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2231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70"/>
            <a:ext cx="8229600" cy="857250"/>
          </a:xfrm>
        </p:spPr>
        <p:txBody>
          <a:bodyPr/>
          <a:lstStyle/>
          <a:p>
            <a:r>
              <a:rPr lang="en-IN" dirty="0"/>
              <a:t>Hypervisor Based Deployments</a:t>
            </a: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323" y="987574"/>
            <a:ext cx="5472608" cy="38840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5652120" y="987574"/>
            <a:ext cx="3240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IN" dirty="0"/>
              <a:t>One physical server can host multiple applications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IN" dirty="0"/>
              <a:t>Each application runs in a virtual machine (VM)</a:t>
            </a:r>
          </a:p>
        </p:txBody>
      </p:sp>
    </p:spTree>
    <p:extLst>
      <p:ext uri="{BB962C8B-B14F-4D97-AF65-F5344CB8AC3E}">
        <p14:creationId xmlns:p14="http://schemas.microsoft.com/office/powerpoint/2010/main" val="2977129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470"/>
            <a:ext cx="8229600" cy="857250"/>
          </a:xfrm>
        </p:spPr>
        <p:txBody>
          <a:bodyPr/>
          <a:lstStyle/>
          <a:p>
            <a:r>
              <a:rPr lang="en-IN" dirty="0"/>
              <a:t>Virtual Machines – Pros &amp; Cons</a:t>
            </a:r>
          </a:p>
        </p:txBody>
      </p:sp>
      <p:graphicFrame>
        <p:nvGraphicFramePr>
          <p:cNvPr id="8" name="Diagram 7"/>
          <p:cNvGraphicFramePr/>
          <p:nvPr>
            <p:extLst>
              <p:ext uri="{D42A27DB-BD31-4B8C-83A1-F6EECF244321}">
                <p14:modId xmlns:p14="http://schemas.microsoft.com/office/powerpoint/2010/main" val="823020135"/>
              </p:ext>
            </p:extLst>
          </p:nvPr>
        </p:nvGraphicFramePr>
        <p:xfrm>
          <a:off x="971600" y="987574"/>
          <a:ext cx="6768752" cy="374441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951587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57200" y="51470"/>
            <a:ext cx="8229600" cy="792088"/>
          </a:xfrm>
        </p:spPr>
        <p:txBody>
          <a:bodyPr/>
          <a:lstStyle/>
          <a:p>
            <a:r>
              <a:rPr lang="en-IN" dirty="0"/>
              <a:t>Containers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539552" y="843558"/>
            <a:ext cx="84249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itchFamily="34" charset="0"/>
              <a:buChar char="•"/>
            </a:pPr>
            <a:r>
              <a:rPr lang="en-IN" sz="2400" dirty="0"/>
              <a:t>An object for holding or transporting something</a:t>
            </a:r>
          </a:p>
        </p:txBody>
      </p:sp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4445" y="1245865"/>
            <a:ext cx="4353619" cy="36301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5148064" y="1343546"/>
            <a:ext cx="37444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IN" sz="2400" dirty="0"/>
              <a:t>Standardized packaging for software and dependencies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IN" sz="2400" dirty="0"/>
              <a:t>Share same OS Kernel</a:t>
            </a:r>
          </a:p>
          <a:p>
            <a:pPr marL="285750" indent="-285750">
              <a:buFont typeface="Arial" pitchFamily="34" charset="0"/>
              <a:buChar char="•"/>
            </a:pPr>
            <a:r>
              <a:rPr lang="en-IN" sz="2400" dirty="0"/>
              <a:t>Isolate apps from each other</a:t>
            </a:r>
          </a:p>
        </p:txBody>
      </p:sp>
    </p:spTree>
    <p:extLst>
      <p:ext uri="{BB962C8B-B14F-4D97-AF65-F5344CB8AC3E}">
        <p14:creationId xmlns:p14="http://schemas.microsoft.com/office/powerpoint/2010/main" val="6987671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VMs </a:t>
            </a:r>
            <a:r>
              <a:rPr lang="en-IN" dirty="0" err="1"/>
              <a:t>Vs</a:t>
            </a:r>
            <a:r>
              <a:rPr lang="en-IN" dirty="0"/>
              <a:t> Containers</a:t>
            </a:r>
          </a:p>
        </p:txBody>
      </p:sp>
      <p:pic>
        <p:nvPicPr>
          <p:cNvPr id="14338" name="Picture 2" descr="Image result for comapring containers and vm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383618"/>
            <a:ext cx="8210550" cy="3371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32736" y="1052613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Infrastructure level construct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644008" y="2139702"/>
            <a:ext cx="3672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App level construct</a:t>
            </a:r>
          </a:p>
        </p:txBody>
      </p:sp>
    </p:spTree>
    <p:extLst>
      <p:ext uri="{BB962C8B-B14F-4D97-AF65-F5344CB8AC3E}">
        <p14:creationId xmlns:p14="http://schemas.microsoft.com/office/powerpoint/2010/main" val="9957797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7452</TotalTime>
  <Words>905</Words>
  <Application>Microsoft Office PowerPoint</Application>
  <PresentationFormat>On-screen Show (16:9)</PresentationFormat>
  <Paragraphs>196</Paragraphs>
  <Slides>44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7" baseType="lpstr">
      <vt:lpstr>Arial</vt:lpstr>
      <vt:lpstr>Calibri</vt:lpstr>
      <vt:lpstr>Office Theme</vt:lpstr>
      <vt:lpstr>Chapter 5  Containerization with Docker</vt:lpstr>
      <vt:lpstr>Learning Topics</vt:lpstr>
      <vt:lpstr>All Roads Lead to Cloud</vt:lpstr>
      <vt:lpstr>Evolving Workloads</vt:lpstr>
      <vt:lpstr>Multiple Requirements to Fill</vt:lpstr>
      <vt:lpstr>Hypervisor Based Deployments</vt:lpstr>
      <vt:lpstr>Virtual Machines – Pros &amp; Cons</vt:lpstr>
      <vt:lpstr>Containers</vt:lpstr>
      <vt:lpstr>VMs Vs Containers</vt:lpstr>
      <vt:lpstr>Containers AND VMs</vt:lpstr>
      <vt:lpstr>What is Docker?</vt:lpstr>
      <vt:lpstr>Docker History</vt:lpstr>
      <vt:lpstr>Docker Success Story</vt:lpstr>
      <vt:lpstr>Advantages of Docker</vt:lpstr>
      <vt:lpstr>Use Cases of Docker</vt:lpstr>
      <vt:lpstr>Docker – Lab 1</vt:lpstr>
      <vt:lpstr>Docker Basics</vt:lpstr>
      <vt:lpstr>Docker Architecture</vt:lpstr>
      <vt:lpstr>Docker Daemon</vt:lpstr>
      <vt:lpstr>Docker Client</vt:lpstr>
      <vt:lpstr>Docker Registries</vt:lpstr>
      <vt:lpstr>Images</vt:lpstr>
      <vt:lpstr>Lab 2 – Run Container From Image</vt:lpstr>
      <vt:lpstr>Containers</vt:lpstr>
      <vt:lpstr>Containers Cont.</vt:lpstr>
      <vt:lpstr>Container Commands - Lifecycle</vt:lpstr>
      <vt:lpstr>Container Commands – Start and Stop</vt:lpstr>
      <vt:lpstr>Container Commands – Information</vt:lpstr>
      <vt:lpstr>Lab 3 – Portainer</vt:lpstr>
      <vt:lpstr>Containers as a Service</vt:lpstr>
      <vt:lpstr>Dockerfile</vt:lpstr>
      <vt:lpstr>Dockerfile Instructions</vt:lpstr>
      <vt:lpstr>Lab 4 – Dockerize .NET App</vt:lpstr>
      <vt:lpstr>Lab 5 – Dockerize Java App</vt:lpstr>
      <vt:lpstr>Lab 6 – Dockerize Python App</vt:lpstr>
      <vt:lpstr>Docker Hub</vt:lpstr>
      <vt:lpstr>Docker Hub - Features</vt:lpstr>
      <vt:lpstr>Lab 7 – Push Images to Docker Hub</vt:lpstr>
      <vt:lpstr>Docker Compose</vt:lpstr>
      <vt:lpstr>Lab 8 - Docker Compose</vt:lpstr>
      <vt:lpstr>Container Best Practices</vt:lpstr>
      <vt:lpstr>Docker Development Best Practices</vt:lpstr>
      <vt:lpstr>Docker Security Best Practices</vt:lpstr>
      <vt:lpstr>This concludes Chapter 5 – Containerization with Docker  Let us move to Chapter 6 – Container Orchestration with Kubernetes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Albert</dc:creator>
  <cp:lastModifiedBy>Albert Anthony</cp:lastModifiedBy>
  <cp:revision>84</cp:revision>
  <dcterms:created xsi:type="dcterms:W3CDTF">2018-01-08T11:57:24Z</dcterms:created>
  <dcterms:modified xsi:type="dcterms:W3CDTF">2019-04-11T15:59:21Z</dcterms:modified>
</cp:coreProperties>
</file>

<file path=docProps/thumbnail.jpeg>
</file>